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theme/themeOverride1.xml" ContentType="application/vnd.openxmlformats-officedocument.themeOverride+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Default Extension="jpeg" ContentType="image/jpeg"/>
  <Override PartName="/ppt/slideLayouts/slideLayout3.xml" ContentType="application/vnd.openxmlformats-officedocument.presentationml.slideLayout+xml"/>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theme/themeOverride2.xml" ContentType="application/vnd.openxmlformats-officedocument.themeOverride+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81" r:id="rId1"/>
  </p:sldMasterIdLst>
  <p:notesMasterIdLst>
    <p:notesMasterId r:id="rId51"/>
  </p:notesMasterIdLst>
  <p:sldIdLst>
    <p:sldId id="257" r:id="rId2"/>
    <p:sldId id="316" r:id="rId3"/>
    <p:sldId id="317" r:id="rId4"/>
    <p:sldId id="260" r:id="rId5"/>
    <p:sldId id="261" r:id="rId6"/>
    <p:sldId id="262" r:id="rId7"/>
    <p:sldId id="263" r:id="rId8"/>
    <p:sldId id="332" r:id="rId9"/>
    <p:sldId id="265" r:id="rId10"/>
    <p:sldId id="266" r:id="rId11"/>
    <p:sldId id="267" r:id="rId12"/>
    <p:sldId id="300" r:id="rId13"/>
    <p:sldId id="301" r:id="rId14"/>
    <p:sldId id="268" r:id="rId15"/>
    <p:sldId id="269" r:id="rId16"/>
    <p:sldId id="271" r:id="rId17"/>
    <p:sldId id="320" r:id="rId18"/>
    <p:sldId id="314" r:id="rId19"/>
    <p:sldId id="318" r:id="rId20"/>
    <p:sldId id="319" r:id="rId21"/>
    <p:sldId id="272" r:id="rId22"/>
    <p:sldId id="274" r:id="rId23"/>
    <p:sldId id="328" r:id="rId24"/>
    <p:sldId id="275" r:id="rId25"/>
    <p:sldId id="276" r:id="rId26"/>
    <p:sldId id="278" r:id="rId27"/>
    <p:sldId id="321" r:id="rId28"/>
    <p:sldId id="315" r:id="rId29"/>
    <p:sldId id="281" r:id="rId30"/>
    <p:sldId id="303" r:id="rId31"/>
    <p:sldId id="322" r:id="rId32"/>
    <p:sldId id="323" r:id="rId33"/>
    <p:sldId id="283" r:id="rId34"/>
    <p:sldId id="284" r:id="rId35"/>
    <p:sldId id="285" r:id="rId36"/>
    <p:sldId id="324" r:id="rId37"/>
    <p:sldId id="325" r:id="rId38"/>
    <p:sldId id="286" r:id="rId39"/>
    <p:sldId id="297" r:id="rId40"/>
    <p:sldId id="330" r:id="rId41"/>
    <p:sldId id="331" r:id="rId42"/>
    <p:sldId id="299" r:id="rId43"/>
    <p:sldId id="291" r:id="rId44"/>
    <p:sldId id="292" r:id="rId45"/>
    <p:sldId id="326" r:id="rId46"/>
    <p:sldId id="329" r:id="rId47"/>
    <p:sldId id="311" r:id="rId48"/>
    <p:sldId id="312" r:id="rId49"/>
    <p:sldId id="313"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535" autoAdjust="0"/>
    <p:restoredTop sz="86894" autoAdjust="0"/>
  </p:normalViewPr>
  <p:slideViewPr>
    <p:cSldViewPr snapToGrid="0">
      <p:cViewPr varScale="1">
        <p:scale>
          <a:sx n="54" d="100"/>
          <a:sy n="54" d="100"/>
        </p:scale>
        <p:origin x="-84" y="-1122"/>
      </p:cViewPr>
      <p:guideLst>
        <p:guide orient="horz" pos="2160"/>
        <p:guide pos="3840"/>
      </p:guideLst>
    </p:cSldViewPr>
  </p:slideViewPr>
  <p:notesTextViewPr>
    <p:cViewPr>
      <p:scale>
        <a:sx n="1" d="1"/>
        <a:sy n="1" d="1"/>
      </p:scale>
      <p:origin x="0" y="0"/>
    </p:cViewPr>
  </p:notesTextViewPr>
  <p:sorterViewPr>
    <p:cViewPr>
      <p:scale>
        <a:sx n="100" d="100"/>
        <a:sy n="100" d="100"/>
      </p:scale>
      <p:origin x="0" y="-6252"/>
    </p:cViewPr>
  </p:sorter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C6A1BEDF-A6A9-4D6B-8F64-ADC7A7EAA98F}" type="datetimeFigureOut">
              <a:rPr lang="en-US" smtClean="0"/>
              <a:pPr/>
              <a:t>6/10/2016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1AA76FB7-CF1A-4CE6-ABAD-CC429CEC1DF8}" type="slidenum">
              <a:rPr lang="en-US" smtClean="0"/>
              <a:pPr/>
              <a:t>‹#›</a:t>
            </a:fld>
            <a:endParaRPr lang="en-US" dirty="0"/>
          </a:p>
        </p:txBody>
      </p:sp>
    </p:spTree>
    <p:extLst>
      <p:ext uri="{BB962C8B-B14F-4D97-AF65-F5344CB8AC3E}">
        <p14:creationId xmlns:p14="http://schemas.microsoft.com/office/powerpoint/2010/main" xmlns="" val="2618360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This chapter provides an overview of the major components of information systems security.</a:t>
            </a:r>
            <a:endParaRPr lang="en-US" dirty="0"/>
          </a:p>
        </p:txBody>
      </p:sp>
      <p:sp>
        <p:nvSpPr>
          <p:cNvPr id="4" name="Slide Number Placeholder 3"/>
          <p:cNvSpPr>
            <a:spLocks noGrp="1"/>
          </p:cNvSpPr>
          <p:nvPr>
            <p:ph type="sldNum" sz="quarter" idx="10"/>
          </p:nvPr>
        </p:nvSpPr>
        <p:spPr/>
        <p:txBody>
          <a:bodyPr/>
          <a:lstStyle/>
          <a:p>
            <a:fld id="{1AA76FB7-CF1A-4CE6-ABAD-CC429CEC1DF8}" type="slidenum">
              <a:rPr lang="en-US" smtClean="0"/>
              <a:pPr/>
              <a:t>1</a:t>
            </a:fld>
            <a:endParaRPr lang="en-US" dirty="0"/>
          </a:p>
        </p:txBody>
      </p:sp>
    </p:spTree>
    <p:extLst>
      <p:ext uri="{BB962C8B-B14F-4D97-AF65-F5344CB8AC3E}">
        <p14:creationId xmlns:p14="http://schemas.microsoft.com/office/powerpoint/2010/main" xmlns="" val="15173121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lstStyle/>
          <a:p>
            <a:pPr fontAlgn="auto">
              <a:spcBef>
                <a:spcPts val="0"/>
              </a:spcBef>
              <a:spcAft>
                <a:spcPts val="0"/>
              </a:spcAft>
              <a:defRPr/>
            </a:pPr>
            <a:r>
              <a:rPr lang="en-US" sz="1100" dirty="0"/>
              <a:t>Faulty service </a:t>
            </a:r>
            <a:r>
              <a:rPr lang="en-US" sz="1100" dirty="0" smtClean="0"/>
              <a:t>– </a:t>
            </a:r>
            <a:r>
              <a:rPr lang="en-US" sz="1100" dirty="0"/>
              <a:t>problems caused by incorrect system </a:t>
            </a:r>
            <a:r>
              <a:rPr lang="en-US" sz="1100" dirty="0" smtClean="0"/>
              <a:t>operation</a:t>
            </a:r>
            <a:endParaRPr lang="en-US" sz="1100" dirty="0"/>
          </a:p>
          <a:p>
            <a:pPr marL="171435" indent="-171435" fontAlgn="auto">
              <a:spcBef>
                <a:spcPts val="0"/>
              </a:spcBef>
              <a:spcAft>
                <a:spcPts val="0"/>
              </a:spcAft>
              <a:buFont typeface="Arial" pitchFamily="34" charset="0"/>
              <a:buChar char="•"/>
              <a:defRPr/>
            </a:pPr>
            <a:r>
              <a:rPr lang="en-US" sz="1100" b="1" dirty="0"/>
              <a:t>Usurpation </a:t>
            </a:r>
            <a:r>
              <a:rPr lang="en-US" sz="1100" dirty="0" smtClean="0"/>
              <a:t>– occurs </a:t>
            </a:r>
            <a:r>
              <a:rPr lang="en-US" sz="1100" dirty="0"/>
              <a:t>when computer criminals invade a computer system and replace legitimate programs with their own unauthorized ones that shut down legitimate application and substitute their own processing to spy, steal and manipulate data, or other purposes</a:t>
            </a:r>
          </a:p>
          <a:p>
            <a:pPr marL="171435" indent="-171435" fontAlgn="auto">
              <a:spcBef>
                <a:spcPts val="0"/>
              </a:spcBef>
              <a:spcAft>
                <a:spcPts val="0"/>
              </a:spcAft>
              <a:buFont typeface="Arial" pitchFamily="34" charset="0"/>
              <a:buChar char="•"/>
              <a:defRPr/>
            </a:pPr>
            <a:r>
              <a:rPr lang="en-US" sz="1100" b="1" dirty="0"/>
              <a:t>Denial of </a:t>
            </a:r>
            <a:r>
              <a:rPr lang="en-US" sz="1100" b="1" dirty="0" smtClean="0"/>
              <a:t>service</a:t>
            </a:r>
            <a:r>
              <a:rPr lang="en-US" sz="1100" dirty="0" smtClean="0"/>
              <a:t> – </a:t>
            </a:r>
            <a:r>
              <a:rPr lang="en-US" sz="1100" dirty="0"/>
              <a:t>humans </a:t>
            </a:r>
            <a:r>
              <a:rPr lang="en-US" sz="1100" dirty="0" smtClean="0"/>
              <a:t>inadvertently </a:t>
            </a:r>
            <a:r>
              <a:rPr lang="en-US" sz="1100" dirty="0"/>
              <a:t>shut down a Web server or corporate gateway router by starting a computationally intensive </a:t>
            </a:r>
            <a:r>
              <a:rPr lang="en-US" sz="1100" dirty="0" smtClean="0"/>
              <a:t>application</a:t>
            </a:r>
            <a:endParaRPr lang="en-US" sz="1100" dirty="0"/>
          </a:p>
          <a:p>
            <a:pPr marL="171450" indent="-171450" fontAlgn="auto">
              <a:spcBef>
                <a:spcPts val="0"/>
              </a:spcBef>
              <a:spcAft>
                <a:spcPts val="0"/>
              </a:spcAft>
              <a:buFont typeface="Arial" pitchFamily="34" charset="0"/>
              <a:buChar char="•"/>
              <a:defRPr/>
            </a:pPr>
            <a:r>
              <a:rPr lang="en-US" sz="1100" b="1" dirty="0"/>
              <a:t>Denial-of-service </a:t>
            </a:r>
            <a:r>
              <a:rPr lang="en-US" sz="1100" b="1" dirty="0" smtClean="0"/>
              <a:t>attacks </a:t>
            </a:r>
            <a:r>
              <a:rPr lang="en-US" sz="1100" dirty="0" smtClean="0"/>
              <a:t>– (1)</a:t>
            </a:r>
            <a:r>
              <a:rPr lang="en-US" sz="1100" b="1" dirty="0" smtClean="0"/>
              <a:t> </a:t>
            </a:r>
            <a:r>
              <a:rPr lang="en-US" sz="1100" dirty="0" smtClean="0"/>
              <a:t>malicious </a:t>
            </a:r>
            <a:r>
              <a:rPr lang="en-US" sz="1100" dirty="0"/>
              <a:t>hacker </a:t>
            </a:r>
            <a:r>
              <a:rPr lang="en-US" sz="1100" dirty="0" smtClean="0"/>
              <a:t>intentionally floods </a:t>
            </a:r>
            <a:r>
              <a:rPr lang="en-US" sz="1100" dirty="0"/>
              <a:t>a Web </a:t>
            </a:r>
            <a:r>
              <a:rPr lang="en-US" sz="1100" dirty="0" smtClean="0"/>
              <a:t>server </a:t>
            </a:r>
            <a:r>
              <a:rPr lang="en-US" sz="1100" dirty="0"/>
              <a:t>with millions of bogus service </a:t>
            </a:r>
            <a:r>
              <a:rPr lang="en-US" sz="1100" dirty="0" smtClean="0"/>
              <a:t>requests; (2) user </a:t>
            </a:r>
            <a:r>
              <a:rPr lang="en-US" dirty="0" smtClean="0"/>
              <a:t>unintentionally shuts down Web server or corporate gateway router by starting computationally intensive application</a:t>
            </a:r>
            <a:endParaRPr lang="en-US" sz="1000" dirty="0"/>
          </a:p>
        </p:txBody>
      </p:sp>
      <p:sp>
        <p:nvSpPr>
          <p:cNvPr id="2457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58AE52F-FCDB-4744-B0F0-BE999B67D25F}" type="slidenum">
              <a:rPr lang="en-US">
                <a:cs typeface="Arial" charset="0"/>
              </a:rPr>
              <a:pPr fontAlgn="base">
                <a:spcBef>
                  <a:spcPct val="0"/>
                </a:spcBef>
                <a:spcAft>
                  <a:spcPct val="0"/>
                </a:spcAft>
              </a:pPr>
              <a:t>10</a:t>
            </a:fld>
            <a:endParaRPr lang="en-US" dirty="0">
              <a:cs typeface="Arial" charset="0"/>
            </a:endParaRPr>
          </a:p>
        </p:txBody>
      </p:sp>
    </p:spTree>
    <p:extLst>
      <p:ext uri="{BB962C8B-B14F-4D97-AF65-F5344CB8AC3E}">
        <p14:creationId xmlns:p14="http://schemas.microsoft.com/office/powerpoint/2010/main" xmlns="" val="35768708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p:cNvSpPr>
          <p:nvPr>
            <p:ph type="sldImg"/>
          </p:nvPr>
        </p:nvSpPr>
        <p:spPr bwMode="auto">
          <a:noFill/>
          <a:ln>
            <a:solidFill>
              <a:srgbClr val="000000"/>
            </a:solidFill>
            <a:miter lim="800000"/>
            <a:headEnd/>
            <a:tailEnd/>
          </a:ln>
        </p:spPr>
      </p:sp>
      <p:sp>
        <p:nvSpPr>
          <p:cNvPr id="26626"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r>
              <a:rPr lang="en-US" dirty="0" smtClean="0"/>
              <a:t>Examples </a:t>
            </a:r>
            <a:r>
              <a:rPr lang="en-US" sz="1200" dirty="0" smtClean="0"/>
              <a:t>–</a:t>
            </a:r>
            <a:r>
              <a:rPr lang="en-US" dirty="0" smtClean="0"/>
              <a:t> bulldozer cutting a conduit of fiber-optic cables or floor buffer crashing into a rack of Web servers.</a:t>
            </a:r>
          </a:p>
          <a:p>
            <a:pPr marL="171450" indent="-171450">
              <a:spcBef>
                <a:spcPct val="0"/>
              </a:spcBef>
              <a:buFontTx/>
              <a:buChar char="•"/>
            </a:pPr>
            <a:r>
              <a:rPr lang="en-US" sz="1200" kern="1200" dirty="0" smtClean="0">
                <a:solidFill>
                  <a:schemeClr val="tx1"/>
                </a:solidFill>
                <a:latin typeface="Arial" panose="020B0604020202020204" pitchFamily="34" charset="0"/>
                <a:ea typeface="+mn-ea"/>
                <a:cs typeface="+mn-cs"/>
              </a:rPr>
              <a:t>APT1" based out of Shanghai. In 2014 the U.S. Department of Justice indicted five individuals involved with APT1 for theft of intellectual property from U.S. firms. </a:t>
            </a:r>
            <a:endParaRPr lang="en-US" dirty="0" smtClean="0"/>
          </a:p>
        </p:txBody>
      </p:sp>
      <p:sp>
        <p:nvSpPr>
          <p:cNvPr id="26627"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BD568745-AD49-4CA2-AE17-9A6CFECD6B90}" type="slidenum">
              <a:rPr lang="en-US">
                <a:cs typeface="Arial" charset="0"/>
              </a:rPr>
              <a:pPr fontAlgn="base">
                <a:spcBef>
                  <a:spcPct val="0"/>
                </a:spcBef>
                <a:spcAft>
                  <a:spcPct val="0"/>
                </a:spcAft>
              </a:pPr>
              <a:t>11</a:t>
            </a:fld>
            <a:endParaRPr lang="en-US" dirty="0">
              <a:cs typeface="Arial" charset="0"/>
            </a:endParaRPr>
          </a:p>
        </p:txBody>
      </p:sp>
    </p:spTree>
    <p:extLst>
      <p:ext uri="{BB962C8B-B14F-4D97-AF65-F5344CB8AC3E}">
        <p14:creationId xmlns:p14="http://schemas.microsoft.com/office/powerpoint/2010/main" xmlns="" val="11893589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Deleting browser cookies, will make using your computer more difficult. Is it worth it?</a:t>
            </a:r>
            <a:endParaRPr lang="en-US" dirty="0"/>
          </a:p>
        </p:txBody>
      </p:sp>
      <p:sp>
        <p:nvSpPr>
          <p:cNvPr id="4" name="Slide Number Placeholder 3"/>
          <p:cNvSpPr>
            <a:spLocks noGrp="1"/>
          </p:cNvSpPr>
          <p:nvPr>
            <p:ph type="sldNum" sz="quarter" idx="10"/>
          </p:nvPr>
        </p:nvSpPr>
        <p:spPr/>
        <p:txBody>
          <a:bodyPr/>
          <a:lstStyle/>
          <a:p>
            <a:fld id="{1AA76FB7-CF1A-4CE6-ABAD-CC429CEC1DF8}" type="slidenum">
              <a:rPr lang="en-US" smtClean="0"/>
              <a:pPr/>
              <a:t>12</a:t>
            </a:fld>
            <a:endParaRPr lang="en-US" dirty="0"/>
          </a:p>
        </p:txBody>
      </p:sp>
    </p:spTree>
    <p:extLst>
      <p:ext uri="{BB962C8B-B14F-4D97-AF65-F5344CB8AC3E}">
        <p14:creationId xmlns:p14="http://schemas.microsoft.com/office/powerpoint/2010/main" xmlns="" val="14696445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Average </a:t>
            </a:r>
            <a:r>
              <a:rPr lang="en-US" sz="1200" dirty="0" smtClean="0"/>
              <a:t>Computer Crime Cost and Percent of Attacks by Type (</a:t>
            </a:r>
            <a:r>
              <a:rPr lang="en-US" dirty="0" smtClean="0"/>
              <a:t>6</a:t>
            </a:r>
            <a:r>
              <a:rPr lang="en-US" sz="1200" dirty="0" smtClean="0"/>
              <a:t> Most Expensive Types).</a:t>
            </a:r>
          </a:p>
          <a:p>
            <a:pPr marL="171450" indent="-171450">
              <a:buFont typeface="Arial" panose="020B0604020202020204" pitchFamily="34" charset="0"/>
              <a:buChar char="•"/>
            </a:pPr>
            <a:r>
              <a:rPr lang="en-US" dirty="0" smtClean="0"/>
              <a:t>Figure 10-4 </a:t>
            </a:r>
            <a:r>
              <a:rPr lang="en-US" sz="1200" kern="1200" dirty="0" smtClean="0">
                <a:solidFill>
                  <a:schemeClr val="tx1"/>
                </a:solidFill>
                <a:latin typeface="Arial" panose="020B0604020202020204" pitchFamily="34" charset="0"/>
                <a:ea typeface="+mn-ea"/>
                <a:cs typeface="+mn-cs"/>
              </a:rPr>
              <a:t>shows the results of a survey done over 2010-2013.</a:t>
            </a:r>
            <a:r>
              <a:rPr lang="en-US" sz="1200" kern="1200" baseline="0" dirty="0" smtClean="0">
                <a:solidFill>
                  <a:schemeClr val="tx1"/>
                </a:solidFill>
                <a:latin typeface="Arial" panose="020B0604020202020204" pitchFamily="34" charset="0"/>
                <a:ea typeface="+mn-ea"/>
                <a:cs typeface="+mn-cs"/>
              </a:rPr>
              <a:t> It was commissioned by Hewlett-Packard and performed by the Ponemon Institute, a consulting group that specializes in computer crime. </a:t>
            </a:r>
          </a:p>
          <a:p>
            <a:pPr marL="171450" indent="-171450">
              <a:buFont typeface="Arial" panose="020B0604020202020204" pitchFamily="34" charset="0"/>
              <a:buChar char="•"/>
            </a:pPr>
            <a:r>
              <a:rPr lang="en-US" sz="1200" kern="1200" baseline="0" dirty="0" smtClean="0">
                <a:solidFill>
                  <a:schemeClr val="tx1"/>
                </a:solidFill>
                <a:latin typeface="Arial" panose="020B0604020202020204" pitchFamily="34" charset="0"/>
                <a:ea typeface="+mn-ea"/>
                <a:cs typeface="+mn-cs"/>
              </a:rPr>
              <a:t>It shows the average cost and percent of total incidents of the six most expensive types of attack. Without variance, median, and tests of significance statistics, it’s difficult to determine if the differences are random.</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mn-cs"/>
              </a:rPr>
              <a:t>The number of insid</a:t>
            </a:r>
            <a:r>
              <a:rPr lang="en-US" sz="1200" kern="1200" baseline="0" dirty="0" smtClean="0">
                <a:solidFill>
                  <a:schemeClr val="tx1"/>
                </a:solidFill>
                <a:latin typeface="Arial" panose="020B0604020202020204" pitchFamily="34" charset="0"/>
                <a:ea typeface="+mn-ea"/>
                <a:cs typeface="+mn-cs"/>
              </a:rPr>
              <a:t>er </a:t>
            </a:r>
            <a:r>
              <a:rPr lang="en-US" sz="1200" kern="1200" dirty="0" smtClean="0">
                <a:solidFill>
                  <a:schemeClr val="tx1"/>
                </a:solidFill>
                <a:latin typeface="Arial" panose="020B0604020202020204" pitchFamily="34" charset="0"/>
                <a:ea typeface="+mn-ea"/>
                <a:cs typeface="+mn-cs"/>
              </a:rPr>
              <a:t>attacks is slightly decreasing, but the average cost of such attacks is increasing, possibly dramatically.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mn-cs"/>
              </a:rPr>
              <a:t>78% of respondents believe negligent or careless employees not following security policies pose a significant risk to their organizations.</a:t>
            </a:r>
            <a:endParaRPr lang="en-US" dirty="0" smtClean="0"/>
          </a:p>
        </p:txBody>
      </p:sp>
      <p:sp>
        <p:nvSpPr>
          <p:cNvPr id="4" name="Slide Number Placeholder 3"/>
          <p:cNvSpPr>
            <a:spLocks noGrp="1"/>
          </p:cNvSpPr>
          <p:nvPr>
            <p:ph type="sldNum" sz="quarter" idx="10"/>
          </p:nvPr>
        </p:nvSpPr>
        <p:spPr/>
        <p:txBody>
          <a:bodyPr/>
          <a:lstStyle/>
          <a:p>
            <a:fld id="{1AA76FB7-CF1A-4CE6-ABAD-CC429CEC1DF8}" type="slidenum">
              <a:rPr lang="en-US" smtClean="0"/>
              <a:pPr/>
              <a:t>13</a:t>
            </a:fld>
            <a:endParaRPr lang="en-US" dirty="0"/>
          </a:p>
        </p:txBody>
      </p:sp>
    </p:spTree>
    <p:extLst>
      <p:ext uri="{BB962C8B-B14F-4D97-AF65-F5344CB8AC3E}">
        <p14:creationId xmlns:p14="http://schemas.microsoft.com/office/powerpoint/2010/main" xmlns="" val="25594388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10-5 .</a:t>
            </a:r>
          </a:p>
          <a:p>
            <a:r>
              <a:rPr lang="en-US" sz="1200" b="0" i="0" u="none" strike="noStrike" kern="1200" baseline="0" dirty="0" smtClean="0">
                <a:solidFill>
                  <a:schemeClr val="tx1"/>
                </a:solidFill>
                <a:latin typeface="Arial" panose="020B0604020202020204" pitchFamily="34" charset="0"/>
                <a:ea typeface="+mn-ea"/>
                <a:cs typeface="+mn-cs"/>
              </a:rPr>
              <a:t>The </a:t>
            </a:r>
            <a:r>
              <a:rPr lang="en-US" sz="1200" b="0" i="1" u="none" strike="noStrike" kern="1200" baseline="0" dirty="0" smtClean="0">
                <a:solidFill>
                  <a:schemeClr val="tx1"/>
                </a:solidFill>
                <a:latin typeface="Arial" panose="020B0604020202020204" pitchFamily="34" charset="0"/>
                <a:ea typeface="+mn-ea"/>
                <a:cs typeface="+mn-cs"/>
              </a:rPr>
              <a:t>2014 Cost of Computer Crime Study </a:t>
            </a:r>
            <a:r>
              <a:rPr lang="en-US" sz="1200" b="0" i="0" u="none" strike="noStrike" kern="1200" baseline="0" dirty="0" smtClean="0">
                <a:solidFill>
                  <a:schemeClr val="tx1"/>
                </a:solidFill>
                <a:latin typeface="Arial" panose="020B0604020202020204" pitchFamily="34" charset="0"/>
                <a:ea typeface="+mn-ea"/>
                <a:cs typeface="+mn-cs"/>
              </a:rPr>
              <a:t>includes an in-depth analysis of the effect of different security policies on the savings in computer crime. Security safeguards are getting more effective.</a:t>
            </a:r>
            <a:r>
              <a:rPr lang="en-US" dirty="0" smtClean="0"/>
              <a:t> </a:t>
            </a:r>
          </a:p>
          <a:p>
            <a:endParaRPr lang="en-US" dirty="0"/>
          </a:p>
        </p:txBody>
      </p:sp>
      <p:sp>
        <p:nvSpPr>
          <p:cNvPr id="4" name="Slide Number Placeholder 3"/>
          <p:cNvSpPr>
            <a:spLocks noGrp="1"/>
          </p:cNvSpPr>
          <p:nvPr>
            <p:ph type="sldNum" sz="quarter" idx="10"/>
          </p:nvPr>
        </p:nvSpPr>
        <p:spPr/>
        <p:txBody>
          <a:bodyPr/>
          <a:lstStyle/>
          <a:p>
            <a:fld id="{545BE9C9-070C-4F07-8688-CE62BDDB939F}" type="slidenum">
              <a:rPr lang="en-US" smtClean="0"/>
              <a:pPr/>
              <a:t>14</a:t>
            </a:fld>
            <a:endParaRPr lang="en-US" dirty="0"/>
          </a:p>
        </p:txBody>
      </p:sp>
    </p:spTree>
    <p:extLst>
      <p:ext uri="{BB962C8B-B14F-4D97-AF65-F5344CB8AC3E}">
        <p14:creationId xmlns:p14="http://schemas.microsoft.com/office/powerpoint/2010/main" xmlns="" val="26942260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Warn students</a:t>
            </a:r>
            <a:r>
              <a:rPr lang="en-US" baseline="0" dirty="0" smtClean="0"/>
              <a:t> that </a:t>
            </a:r>
            <a:r>
              <a:rPr lang="en-US" sz="1200" b="0" i="0" u="none" strike="noStrike" kern="1200" baseline="0" dirty="0" smtClean="0">
                <a:solidFill>
                  <a:schemeClr val="tx1"/>
                </a:solidFill>
                <a:latin typeface="Arial" panose="020B0604020202020204" pitchFamily="34" charset="0"/>
                <a:ea typeface="+mn-ea"/>
                <a:cs typeface="+mn-cs"/>
              </a:rPr>
              <a:t>many computer crime studies are based on dubious sampling techniques, and some seem to be written to promote a particular safeguard product or point of view. Be aware of such bias as you read.</a:t>
            </a:r>
            <a:endParaRPr lang="en-US" dirty="0"/>
          </a:p>
        </p:txBody>
      </p:sp>
      <p:sp>
        <p:nvSpPr>
          <p:cNvPr id="4" name="Slide Number Placeholder 3"/>
          <p:cNvSpPr>
            <a:spLocks noGrp="1"/>
          </p:cNvSpPr>
          <p:nvPr>
            <p:ph type="sldNum" sz="quarter" idx="10"/>
          </p:nvPr>
        </p:nvSpPr>
        <p:spPr/>
        <p:txBody>
          <a:bodyPr/>
          <a:lstStyle/>
          <a:p>
            <a:fld id="{545BE9C9-070C-4F07-8688-CE62BDDB939F}" type="slidenum">
              <a:rPr lang="en-US" smtClean="0"/>
              <a:pPr/>
              <a:t>15</a:t>
            </a:fld>
            <a:endParaRPr lang="en-US" dirty="0"/>
          </a:p>
        </p:txBody>
      </p:sp>
    </p:spTree>
    <p:extLst>
      <p:ext uri="{BB962C8B-B14F-4D97-AF65-F5344CB8AC3E}">
        <p14:creationId xmlns:p14="http://schemas.microsoft.com/office/powerpoint/2010/main" xmlns="" val="33668301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Computer security professionals run intrusion detection systems to detect attacks. </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An </a:t>
            </a:r>
            <a:r>
              <a:rPr lang="en-US" sz="1200" b="1" i="0" u="none" strike="noStrike" kern="1200" baseline="0" dirty="0" smtClean="0">
                <a:solidFill>
                  <a:schemeClr val="tx1"/>
                </a:solidFill>
                <a:latin typeface="Arial" panose="020B0604020202020204" pitchFamily="34" charset="0"/>
                <a:ea typeface="+mn-ea"/>
                <a:cs typeface="+mn-cs"/>
              </a:rPr>
              <a:t>intrusion detection system (IDS</a:t>
            </a:r>
            <a:r>
              <a:rPr lang="en-US" sz="1200" b="0" i="0" u="none" strike="noStrike" kern="1200" baseline="0" dirty="0" smtClean="0">
                <a:solidFill>
                  <a:schemeClr val="tx1"/>
                </a:solidFill>
                <a:latin typeface="Arial" panose="020B0604020202020204" pitchFamily="34" charset="0"/>
                <a:ea typeface="+mn-ea"/>
                <a:cs typeface="+mn-cs"/>
              </a:rPr>
              <a:t>) is a computer program that senses when another computer is attempting to scan or access a computer or network.</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IDS logs can record thousands of attempts each day.</a:t>
            </a:r>
            <a:endParaRPr lang="en-US" dirty="0"/>
          </a:p>
        </p:txBody>
      </p:sp>
      <p:sp>
        <p:nvSpPr>
          <p:cNvPr id="4" name="Slide Number Placeholder 3"/>
          <p:cNvSpPr>
            <a:spLocks noGrp="1"/>
          </p:cNvSpPr>
          <p:nvPr>
            <p:ph type="sldNum" sz="quarter" idx="10"/>
          </p:nvPr>
        </p:nvSpPr>
        <p:spPr/>
        <p:txBody>
          <a:bodyPr/>
          <a:lstStyle/>
          <a:p>
            <a:fld id="{1AA76FB7-CF1A-4CE6-ABAD-CC429CEC1DF8}" type="slidenum">
              <a:rPr lang="en-US" smtClean="0"/>
              <a:pPr/>
              <a:t>16</a:t>
            </a:fld>
            <a:endParaRPr lang="en-US" dirty="0"/>
          </a:p>
        </p:txBody>
      </p:sp>
    </p:spTree>
    <p:extLst>
      <p:ext uri="{BB962C8B-B14F-4D97-AF65-F5344CB8AC3E}">
        <p14:creationId xmlns:p14="http://schemas.microsoft.com/office/powerpoint/2010/main" xmlns="" val="6034662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easy way to remember information systems safeguards is to arrange them according to the five components of an information system.</a:t>
            </a:r>
            <a:endParaRPr lang="en-US" dirty="0"/>
          </a:p>
        </p:txBody>
      </p:sp>
      <p:sp>
        <p:nvSpPr>
          <p:cNvPr id="4" name="Slide Number Placeholder 3"/>
          <p:cNvSpPr>
            <a:spLocks noGrp="1"/>
          </p:cNvSpPr>
          <p:nvPr>
            <p:ph type="sldNum" sz="quarter" idx="10"/>
          </p:nvPr>
        </p:nvSpPr>
        <p:spPr/>
        <p:txBody>
          <a:bodyPr/>
          <a:lstStyle/>
          <a:p>
            <a:fld id="{545BE9C9-070C-4F07-8688-CE62BDDB939F}" type="slidenum">
              <a:rPr lang="en-US" smtClean="0"/>
              <a:pPr/>
              <a:t>17</a:t>
            </a:fld>
            <a:endParaRPr lang="en-US" dirty="0"/>
          </a:p>
        </p:txBody>
      </p:sp>
    </p:spTree>
    <p:extLst>
      <p:ext uri="{BB962C8B-B14F-4D97-AF65-F5344CB8AC3E}">
        <p14:creationId xmlns:p14="http://schemas.microsoft.com/office/powerpoint/2010/main" xmlns="" val="18352959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NSA Spying, Custom Spear-phishing, Botnets from Browsers, Hacking an iPhone.</a:t>
            </a:r>
            <a:endParaRPr lang="en-US" b="0" dirty="0"/>
          </a:p>
        </p:txBody>
      </p:sp>
      <p:sp>
        <p:nvSpPr>
          <p:cNvPr id="4" name="Slide Number Placeholder 3"/>
          <p:cNvSpPr>
            <a:spLocks noGrp="1"/>
          </p:cNvSpPr>
          <p:nvPr>
            <p:ph type="sldNum" sz="quarter" idx="10"/>
          </p:nvPr>
        </p:nvSpPr>
        <p:spPr/>
        <p:txBody>
          <a:bodyPr/>
          <a:lstStyle/>
          <a:p>
            <a:fld id="{8B44E2FC-7099-4A39-B4AD-6DD788AB5136}" type="slidenum">
              <a:rPr lang="en-US" smtClean="0"/>
              <a:pPr/>
              <a:t>18</a:t>
            </a:fld>
            <a:endParaRPr lang="en-US" dirty="0"/>
          </a:p>
        </p:txBody>
      </p:sp>
    </p:spTree>
    <p:extLst>
      <p:ext uri="{BB962C8B-B14F-4D97-AF65-F5344CB8AC3E}">
        <p14:creationId xmlns:p14="http://schemas.microsoft.com/office/powerpoint/2010/main" xmlns="" val="1937578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Black Hat was the keynote speech by In-Q-Tel CISO Dan Geer.</a:t>
            </a:r>
            <a:endParaRPr lang="en-US" dirty="0"/>
          </a:p>
        </p:txBody>
      </p:sp>
      <p:sp>
        <p:nvSpPr>
          <p:cNvPr id="4" name="Slide Number Placeholder 3"/>
          <p:cNvSpPr>
            <a:spLocks noGrp="1"/>
          </p:cNvSpPr>
          <p:nvPr>
            <p:ph type="sldNum" sz="quarter" idx="10"/>
          </p:nvPr>
        </p:nvSpPr>
        <p:spPr/>
        <p:txBody>
          <a:bodyPr/>
          <a:lstStyle/>
          <a:p>
            <a:fld id="{1AA76FB7-CF1A-4CE6-ABAD-CC429CEC1DF8}" type="slidenum">
              <a:rPr lang="en-US" smtClean="0"/>
              <a:pPr/>
              <a:t>19</a:t>
            </a:fld>
            <a:endParaRPr lang="en-US" dirty="0"/>
          </a:p>
        </p:txBody>
      </p:sp>
    </p:spTree>
    <p:extLst>
      <p:ext uri="{BB962C8B-B14F-4D97-AF65-F5344CB8AC3E}">
        <p14:creationId xmlns:p14="http://schemas.microsoft.com/office/powerpoint/2010/main" xmlns="" val="98494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p:cNvSpPr>
          <p:nvPr>
            <p:ph type="sldImg"/>
          </p:nvPr>
        </p:nvSpPr>
        <p:spPr bwMode="auto">
          <a:noFill/>
          <a:ln>
            <a:solidFill>
              <a:srgbClr val="000000"/>
            </a:solidFill>
            <a:miter lim="800000"/>
            <a:headEnd/>
            <a:tailEnd/>
          </a:ln>
        </p:spPr>
      </p:sp>
      <p:sp>
        <p:nvSpPr>
          <p:cNvPr id="9218" name="Notes Placeholder 2"/>
          <p:cNvSpPr>
            <a:spLocks noGrp="1"/>
          </p:cNvSpPr>
          <p:nvPr>
            <p:ph type="body" idx="1"/>
          </p:nvPr>
        </p:nvSpPr>
        <p:spPr bwMode="auto">
          <a:noFill/>
        </p:spPr>
        <p:txBody>
          <a:bodyPr wrap="square" numCol="1" anchor="t" anchorCtr="0" compatLnSpc="1">
            <a:prstTxWarp prst="textNoShape">
              <a:avLst/>
            </a:prstTxWarp>
          </a:bodyPr>
          <a:lstStyle/>
          <a:p>
            <a:pPr defTabSz="182563">
              <a:spcBef>
                <a:spcPct val="0"/>
              </a:spcBef>
            </a:pPr>
            <a:r>
              <a:rPr lang="en-US" b="0" dirty="0" smtClean="0">
                <a:latin typeface="Arial" panose="020B0604020202020204" pitchFamily="34" charset="0"/>
                <a:cs typeface="Arial" panose="020B0604020202020204" pitchFamily="34" charset="0"/>
              </a:rPr>
              <a:t>GOALS</a:t>
            </a:r>
          </a:p>
          <a:p>
            <a:pPr marL="228600" indent="-228600" defTabSz="182563">
              <a:spcBef>
                <a:spcPct val="0"/>
              </a:spcBef>
              <a:buFont typeface="+mj-lt"/>
              <a:buAutoNum type="arabicPeriod"/>
            </a:pPr>
            <a:r>
              <a:rPr lang="en-US" b="0" dirty="0" smtClean="0">
                <a:latin typeface="Arial" panose="020B0604020202020204" pitchFamily="34" charset="0"/>
                <a:cs typeface="Arial" panose="020B0604020202020204" pitchFamily="34" charset="0"/>
              </a:rPr>
              <a:t>Illustrate the meaning of design for privacy and security.</a:t>
            </a:r>
          </a:p>
          <a:p>
            <a:pPr marL="228600" indent="-228600" defTabSz="182563">
              <a:spcBef>
                <a:spcPct val="0"/>
              </a:spcBef>
              <a:buFont typeface="+mj-lt"/>
              <a:buAutoNum type="arabicPeriod"/>
            </a:pPr>
            <a:r>
              <a:rPr lang="en-US" b="0" dirty="0" smtClean="0">
                <a:latin typeface="Arial" panose="020B0604020202020204" pitchFamily="34" charset="0"/>
                <a:cs typeface="Arial" panose="020B0604020202020204" pitchFamily="34" charset="0"/>
              </a:rPr>
              <a:t>Illustrate a use for knowledge of cardinality.</a:t>
            </a:r>
          </a:p>
          <a:p>
            <a:pPr marL="228600" indent="-228600" defTabSz="182563">
              <a:spcBef>
                <a:spcPct val="0"/>
              </a:spcBef>
              <a:buFont typeface="+mj-lt"/>
              <a:buAutoNum type="arabicPeriod"/>
            </a:pPr>
            <a:r>
              <a:rPr lang="en-US" b="0" dirty="0" smtClean="0">
                <a:latin typeface="Arial" panose="020B0604020202020204" pitchFamily="34" charset="0"/>
                <a:cs typeface="Arial" panose="020B0604020202020204" pitchFamily="34" charset="0"/>
              </a:rPr>
              <a:t>Set up a class discussion about how much technical language to use in management/IS professional meetings.</a:t>
            </a:r>
          </a:p>
          <a:p>
            <a:endParaRPr lang="en-US" sz="1200" b="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kern="1200" dirty="0" smtClean="0">
                <a:solidFill>
                  <a:schemeClr val="tx1"/>
                </a:solidFill>
                <a:effectLst/>
                <a:latin typeface="Arial" panose="020B0604020202020204" pitchFamily="34" charset="0"/>
                <a:ea typeface="+mn-ea"/>
                <a:cs typeface="Arial" panose="020B0604020202020204" pitchFamily="34" charset="0"/>
              </a:rPr>
              <a:t>Using the N:M relationship:</a:t>
            </a:r>
          </a:p>
          <a:p>
            <a:pPr marL="171450" indent="-171450">
              <a:buFont typeface="Arial" panose="020B0604020202020204" pitchFamily="34" charset="0"/>
              <a:buChar char="•"/>
            </a:pPr>
            <a:r>
              <a:rPr lang="en-US" sz="1200" b="0" kern="1200" dirty="0" smtClean="0">
                <a:solidFill>
                  <a:schemeClr val="tx1"/>
                </a:solidFill>
                <a:effectLst/>
                <a:latin typeface="Arial" panose="020B0604020202020204" pitchFamily="34" charset="0"/>
                <a:ea typeface="+mn-ea"/>
                <a:cs typeface="Arial" panose="020B0604020202020204" pitchFamily="34" charset="0"/>
              </a:rPr>
              <a:t>Let’s go back to Chapter 5. What is an N:M relationship?</a:t>
            </a:r>
          </a:p>
          <a:p>
            <a:pPr marL="171450" indent="-171450">
              <a:buFont typeface="Arial" panose="020B0604020202020204" pitchFamily="34" charset="0"/>
              <a:buChar char="•"/>
            </a:pPr>
            <a:r>
              <a:rPr lang="en-US" sz="1200" b="0" kern="1200" dirty="0" smtClean="0">
                <a:solidFill>
                  <a:schemeClr val="tx1"/>
                </a:solidFill>
                <a:effectLst/>
                <a:latin typeface="Arial" panose="020B0604020202020204" pitchFamily="34" charset="0"/>
                <a:ea typeface="+mn-ea"/>
                <a:cs typeface="Arial" panose="020B0604020202020204" pitchFamily="34" charset="0"/>
              </a:rPr>
              <a:t>Give me several examples of N:M relationship in business.</a:t>
            </a:r>
          </a:p>
          <a:p>
            <a:pPr marL="171450" indent="-171450">
              <a:buFont typeface="Arial" panose="020B0604020202020204" pitchFamily="34" charset="0"/>
              <a:buChar char="•"/>
            </a:pPr>
            <a:r>
              <a:rPr lang="en-US" sz="1200" b="0" kern="1200" dirty="0" smtClean="0">
                <a:solidFill>
                  <a:schemeClr val="tx1"/>
                </a:solidFill>
                <a:effectLst/>
                <a:latin typeface="Arial" panose="020B0604020202020204" pitchFamily="34" charset="0"/>
                <a:ea typeface="+mn-ea"/>
                <a:cs typeface="Arial" panose="020B0604020202020204" pitchFamily="34" charset="0"/>
              </a:rPr>
              <a:t>How is an N:M relationship represented in a database?</a:t>
            </a:r>
          </a:p>
          <a:p>
            <a:pPr marL="171450" indent="-171450">
              <a:buFont typeface="Arial" panose="020B0604020202020204" pitchFamily="34" charset="0"/>
              <a:buChar char="•"/>
            </a:pPr>
            <a:r>
              <a:rPr lang="en-US" sz="1200" b="0" kern="1200" dirty="0" smtClean="0">
                <a:solidFill>
                  <a:schemeClr val="tx1"/>
                </a:solidFill>
                <a:effectLst/>
                <a:latin typeface="Arial" panose="020B0604020202020204" pitchFamily="34" charset="0"/>
                <a:ea typeface="+mn-ea"/>
                <a:cs typeface="Arial" panose="020B0604020202020204" pitchFamily="34" charset="0"/>
              </a:rPr>
              <a:t>Explain why the relationship between patients and doctors is N:M.</a:t>
            </a:r>
          </a:p>
          <a:p>
            <a:pPr marL="171450" indent="-171450">
              <a:buFont typeface="Arial" panose="020B0604020202020204" pitchFamily="34" charset="0"/>
              <a:buChar char="•"/>
            </a:pPr>
            <a:r>
              <a:rPr lang="en-US" sz="1200" b="0" kern="1200" dirty="0" smtClean="0">
                <a:solidFill>
                  <a:schemeClr val="tx1"/>
                </a:solidFill>
                <a:effectLst/>
                <a:latin typeface="Arial" panose="020B0604020202020204" pitchFamily="34" charset="0"/>
                <a:ea typeface="+mn-ea"/>
                <a:cs typeface="Arial" panose="020B0604020202020204" pitchFamily="34" charset="0"/>
              </a:rPr>
              <a:t>Using Figure 7-18, How</a:t>
            </a:r>
            <a:r>
              <a:rPr lang="en-US" sz="1200" b="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b="0" kern="1200" dirty="0" smtClean="0">
                <a:solidFill>
                  <a:schemeClr val="tx1"/>
                </a:solidFill>
                <a:effectLst/>
                <a:latin typeface="Arial" panose="020B0604020202020204" pitchFamily="34" charset="0"/>
                <a:ea typeface="+mn-ea"/>
                <a:cs typeface="Arial" panose="020B0604020202020204" pitchFamily="34" charset="0"/>
              </a:rPr>
              <a:t>is that relationship represented in the PRIDE database?</a:t>
            </a:r>
          </a:p>
          <a:p>
            <a:pPr marL="228600" indent="-228600" defTabSz="182563">
              <a:spcBef>
                <a:spcPct val="0"/>
              </a:spcBef>
              <a:buFont typeface="Arial" panose="020B0604020202020204" pitchFamily="34" charset="0"/>
              <a:buChar char="•"/>
            </a:pPr>
            <a:endParaRPr lang="en-US" dirty="0" smtClean="0"/>
          </a:p>
        </p:txBody>
      </p:sp>
      <p:sp>
        <p:nvSpPr>
          <p:cNvPr id="921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AED622A-EC9C-4728-8608-8F05D95B262A}" type="slidenum">
              <a:rPr lang="en-US">
                <a:cs typeface="Arial" charset="0"/>
              </a:rPr>
              <a:pPr fontAlgn="base">
                <a:spcBef>
                  <a:spcPct val="0"/>
                </a:spcBef>
                <a:spcAft>
                  <a:spcPct val="0"/>
                </a:spcAft>
              </a:pPr>
              <a:t>2</a:t>
            </a:fld>
            <a:endParaRPr lang="en-US" dirty="0">
              <a:cs typeface="Arial" charset="0"/>
            </a:endParaRPr>
          </a:p>
        </p:txBody>
      </p:sp>
    </p:spTree>
    <p:extLst>
      <p:ext uri="{BB962C8B-B14F-4D97-AF65-F5344CB8AC3E}">
        <p14:creationId xmlns:p14="http://schemas.microsoft.com/office/powerpoint/2010/main" xmlns="" val="2793152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Specifics of a policy depend on whether the organization is governmental or nongovernmental, publically held or private, organization’s industry, relationship of management to employees, and other factors.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Senior management must establish company-wide security policies.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Senior management security function is to manage risk.</a:t>
            </a:r>
            <a:endParaRPr lang="en-US" dirty="0"/>
          </a:p>
        </p:txBody>
      </p:sp>
      <p:sp>
        <p:nvSpPr>
          <p:cNvPr id="4" name="Slide Number Placeholder 3"/>
          <p:cNvSpPr>
            <a:spLocks noGrp="1"/>
          </p:cNvSpPr>
          <p:nvPr>
            <p:ph type="sldNum" sz="quarter" idx="10"/>
          </p:nvPr>
        </p:nvSpPr>
        <p:spPr/>
        <p:txBody>
          <a:bodyPr/>
          <a:lstStyle/>
          <a:p>
            <a:fld id="{545BE9C9-070C-4F07-8688-CE62BDDB939F}" type="slidenum">
              <a:rPr lang="en-US" smtClean="0"/>
              <a:pPr/>
              <a:t>21</a:t>
            </a:fld>
            <a:endParaRPr lang="en-US" dirty="0"/>
          </a:p>
        </p:txBody>
      </p:sp>
    </p:spTree>
    <p:extLst>
      <p:ext uri="{BB962C8B-B14F-4D97-AF65-F5344CB8AC3E}">
        <p14:creationId xmlns:p14="http://schemas.microsoft.com/office/powerpoint/2010/main" xmlns="" val="32483575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Technical safeguards involve the hardware and software components of an information system.</a:t>
            </a:r>
          </a:p>
          <a:p>
            <a:pPr marL="171450" indent="-171450">
              <a:buFont typeface="Arial" panose="020B0604020202020204" pitchFamily="34" charset="0"/>
              <a:buChar char="•"/>
            </a:pPr>
            <a:r>
              <a:rPr lang="en-US" dirty="0" smtClean="0"/>
              <a:t>Single Sign-on for Multiple Systems</a:t>
            </a:r>
          </a:p>
        </p:txBody>
      </p:sp>
      <p:sp>
        <p:nvSpPr>
          <p:cNvPr id="4" name="Slide Number Placeholder 3"/>
          <p:cNvSpPr>
            <a:spLocks noGrp="1"/>
          </p:cNvSpPr>
          <p:nvPr>
            <p:ph type="sldNum" sz="quarter" idx="10"/>
          </p:nvPr>
        </p:nvSpPr>
        <p:spPr/>
        <p:txBody>
          <a:bodyPr/>
          <a:lstStyle/>
          <a:p>
            <a:fld id="{545BE9C9-070C-4F07-8688-CE62BDDB939F}" type="slidenum">
              <a:rPr lang="en-US" smtClean="0"/>
              <a:pPr/>
              <a:t>22</a:t>
            </a:fld>
            <a:endParaRPr lang="en-US" dirty="0"/>
          </a:p>
        </p:txBody>
      </p:sp>
    </p:spTree>
    <p:extLst>
      <p:ext uri="{BB962C8B-B14F-4D97-AF65-F5344CB8AC3E}">
        <p14:creationId xmlns:p14="http://schemas.microsoft.com/office/powerpoint/2010/main" xmlns="" val="2900321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p:cNvSpPr>
          <p:nvPr>
            <p:ph type="sldImg"/>
          </p:nvPr>
        </p:nvSpPr>
        <p:spPr bwMode="auto">
          <a:noFill/>
          <a:ln>
            <a:solidFill>
              <a:srgbClr val="000000"/>
            </a:solidFill>
            <a:miter lim="800000"/>
            <a:headEnd/>
            <a:tailEnd/>
          </a:ln>
        </p:spPr>
      </p:sp>
      <p:sp>
        <p:nvSpPr>
          <p:cNvPr id="48130"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smtClean="0"/>
              <a:t>Summary of how SSL/TLS works when you communicate securely with a Web site:</a:t>
            </a:r>
          </a:p>
          <a:p>
            <a:pPr marL="91440">
              <a:spcBef>
                <a:spcPct val="0"/>
              </a:spcBef>
            </a:pPr>
            <a:r>
              <a:rPr lang="en-US" b="1" dirty="0" smtClean="0"/>
              <a:t>1. </a:t>
            </a:r>
            <a:r>
              <a:rPr lang="en-US" dirty="0" smtClean="0"/>
              <a:t>Your computer obtains public key of Web site to which it will connect.</a:t>
            </a:r>
          </a:p>
          <a:p>
            <a:pPr marL="91440">
              <a:spcBef>
                <a:spcPct val="0"/>
              </a:spcBef>
            </a:pPr>
            <a:r>
              <a:rPr lang="en-US" b="1" dirty="0" smtClean="0"/>
              <a:t>2. </a:t>
            </a:r>
            <a:r>
              <a:rPr lang="en-US" dirty="0" smtClean="0"/>
              <a:t>Your computer generates a key for symmetric encryption.</a:t>
            </a:r>
          </a:p>
          <a:p>
            <a:pPr marL="91440">
              <a:spcBef>
                <a:spcPct val="0"/>
              </a:spcBef>
            </a:pPr>
            <a:r>
              <a:rPr lang="en-US" b="1" dirty="0" smtClean="0"/>
              <a:t>3. </a:t>
            </a:r>
            <a:r>
              <a:rPr lang="en-US" dirty="0" smtClean="0"/>
              <a:t>Your computer encodes key using Web site’s public key, then sends encrypted symmetric key to Web site.</a:t>
            </a:r>
          </a:p>
          <a:p>
            <a:pPr marL="91440">
              <a:spcBef>
                <a:spcPct val="0"/>
              </a:spcBef>
            </a:pPr>
            <a:r>
              <a:rPr lang="en-US" b="1" dirty="0" smtClean="0"/>
              <a:t>4. </a:t>
            </a:r>
            <a:r>
              <a:rPr lang="en-US" dirty="0" smtClean="0"/>
              <a:t>Web site decodes symmetric key using its private key.</a:t>
            </a:r>
          </a:p>
          <a:p>
            <a:pPr marL="91440">
              <a:spcBef>
                <a:spcPct val="0"/>
              </a:spcBef>
            </a:pPr>
            <a:r>
              <a:rPr lang="en-US" b="1" dirty="0" smtClean="0"/>
              <a:t>5. </a:t>
            </a:r>
            <a:r>
              <a:rPr lang="en-US" dirty="0" smtClean="0"/>
              <a:t>Now, your computer and Web site communicate using symmetric encryption.</a:t>
            </a:r>
          </a:p>
          <a:p>
            <a:pPr marL="171450" indent="-171450">
              <a:buFont typeface="Arial" panose="020B0604020202020204" pitchFamily="34" charset="0"/>
              <a:buChar char="•"/>
            </a:pPr>
            <a:r>
              <a:rPr lang="en-US" dirty="0" smtClean="0"/>
              <a:t>Note:</a:t>
            </a:r>
            <a:r>
              <a:rPr lang="en-US" baseline="0" dirty="0" smtClean="0"/>
              <a:t> </a:t>
            </a:r>
            <a:r>
              <a:rPr lang="en-US" sz="1200" b="0" i="0" u="none" strike="noStrike" kern="1200" baseline="0" dirty="0" smtClean="0">
                <a:solidFill>
                  <a:schemeClr val="tx1"/>
                </a:solidFill>
                <a:ea typeface="+mn-ea"/>
                <a:cs typeface="+mn-cs"/>
              </a:rPr>
              <a:t>With </a:t>
            </a:r>
            <a:r>
              <a:rPr lang="en-US" sz="1200" b="1" i="0" u="none" strike="noStrike" kern="1200" baseline="0" dirty="0" smtClean="0">
                <a:solidFill>
                  <a:schemeClr val="tx1"/>
                </a:solidFill>
                <a:ea typeface="+mn-ea"/>
                <a:cs typeface="+mn-cs"/>
              </a:rPr>
              <a:t>asymmetric encryption</a:t>
            </a:r>
            <a:r>
              <a:rPr lang="en-US" sz="1200" b="0" i="0" u="none" strike="noStrike" kern="1200" baseline="0" dirty="0" smtClean="0">
                <a:solidFill>
                  <a:schemeClr val="tx1"/>
                </a:solidFill>
                <a:ea typeface="+mn-ea"/>
                <a:cs typeface="+mn-cs"/>
              </a:rPr>
              <a:t>, two keys are used; one key encodes the message, and the other key decodes the message. Symmetric encryption is simpler and much faster than asymmetric encryption.</a:t>
            </a:r>
            <a:endParaRPr lang="en-US" dirty="0" smtClean="0"/>
          </a:p>
        </p:txBody>
      </p:sp>
      <p:sp>
        <p:nvSpPr>
          <p:cNvPr id="48131"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3A25786-7A66-4241-A088-C12055B0F647}" type="slidenum">
              <a:rPr lang="en-US">
                <a:cs typeface="Arial" charset="0"/>
              </a:rPr>
              <a:pPr fontAlgn="base">
                <a:spcBef>
                  <a:spcPct val="0"/>
                </a:spcBef>
                <a:spcAft>
                  <a:spcPct val="0"/>
                </a:spcAft>
              </a:pPr>
              <a:t>24</a:t>
            </a:fld>
            <a:endParaRPr lang="en-US" dirty="0">
              <a:cs typeface="Arial" charset="0"/>
            </a:endParaRPr>
          </a:p>
        </p:txBody>
      </p:sp>
    </p:spTree>
    <p:extLst>
      <p:ext uri="{BB962C8B-B14F-4D97-AF65-F5344CB8AC3E}">
        <p14:creationId xmlns:p14="http://schemas.microsoft.com/office/powerpoint/2010/main" xmlns="" val="16797773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lstStyle/>
          <a:p>
            <a:pPr marL="171450" indent="-171450" fontAlgn="auto">
              <a:spcBef>
                <a:spcPts val="0"/>
              </a:spcBef>
              <a:spcAft>
                <a:spcPts val="0"/>
              </a:spcAft>
              <a:buFont typeface="Arial" pitchFamily="34" charset="0"/>
              <a:buChar char="•"/>
              <a:defRPr/>
            </a:pPr>
            <a:r>
              <a:rPr lang="en-US" dirty="0" smtClean="0"/>
              <a:t>Organizations normally use multiple firewalls. Perimeter firewall sits outside organizational network; is first device that Internet traffic encounters.</a:t>
            </a:r>
          </a:p>
          <a:p>
            <a:pPr marL="171450" indent="-171450" fontAlgn="auto">
              <a:spcBef>
                <a:spcPts val="0"/>
              </a:spcBef>
              <a:spcAft>
                <a:spcPts val="0"/>
              </a:spcAft>
              <a:buFont typeface="Arial" pitchFamily="34" charset="0"/>
              <a:buChar char="•"/>
              <a:defRPr/>
            </a:pPr>
            <a:r>
              <a:rPr lang="en-US" b="1" dirty="0" smtClean="0"/>
              <a:t>Packet-filtering firewall </a:t>
            </a:r>
            <a:r>
              <a:rPr lang="en-US" dirty="0" smtClean="0"/>
              <a:t>examines each part of a message and determines whether to let that part pass. To make this decision, it examines source address,  destination address(es), and other data. Packet-filtering firewalls can prohibit outsiders from starting a session with any user behind firewall, prohibit traffic from legitimate, but unwanted, addresses, such as competitors’ computers, and filter outbound traffic.</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No computer should connect to the Internet without firewall protection. Many ISPs provide firewalls for their customers. By nature, these firewalls are generic. Large organizations supplement such generic firewalls with their own. Most home routers include firewalls, and Microsoft Windows has a built-in firewall as well. Third parties also license firewall products.</a:t>
            </a:r>
            <a:endParaRPr lang="en-US" dirty="0" smtClean="0"/>
          </a:p>
          <a:p>
            <a:pPr fontAlgn="auto">
              <a:spcBef>
                <a:spcPts val="0"/>
              </a:spcBef>
              <a:spcAft>
                <a:spcPts val="0"/>
              </a:spcAft>
              <a:defRPr/>
            </a:pPr>
            <a:endParaRPr lang="en-US" dirty="0" smtClean="0"/>
          </a:p>
          <a:p>
            <a:pPr fontAlgn="auto">
              <a:spcBef>
                <a:spcPts val="0"/>
              </a:spcBef>
              <a:spcAft>
                <a:spcPts val="0"/>
              </a:spcAft>
              <a:defRPr/>
            </a:pPr>
            <a:endParaRPr lang="en-US" dirty="0"/>
          </a:p>
        </p:txBody>
      </p:sp>
      <p:sp>
        <p:nvSpPr>
          <p:cNvPr id="5017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F9D0DA6-44CC-4E87-8C85-177E4C708C3B}" type="slidenum">
              <a:rPr lang="en-US">
                <a:cs typeface="Arial" charset="0"/>
              </a:rPr>
              <a:pPr fontAlgn="base">
                <a:spcBef>
                  <a:spcPct val="0"/>
                </a:spcBef>
                <a:spcAft>
                  <a:spcPct val="0"/>
                </a:spcAft>
              </a:pPr>
              <a:t>25</a:t>
            </a:fld>
            <a:endParaRPr lang="en-US" dirty="0">
              <a:cs typeface="Arial" charset="0"/>
            </a:endParaRPr>
          </a:p>
        </p:txBody>
      </p:sp>
    </p:spTree>
    <p:extLst>
      <p:ext uri="{BB962C8B-B14F-4D97-AF65-F5344CB8AC3E}">
        <p14:creationId xmlns:p14="http://schemas.microsoft.com/office/powerpoint/2010/main" xmlns="" val="8227228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bwMode="auto">
          <a:noFill/>
          <a:ln>
            <a:solidFill>
              <a:srgbClr val="000000"/>
            </a:solidFill>
            <a:miter lim="800000"/>
            <a:headEnd/>
            <a:tailEnd/>
          </a:ln>
        </p:spPr>
      </p:sp>
      <p:sp>
        <p:nvSpPr>
          <p:cNvPr id="52226"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r>
              <a:rPr lang="en-US" sz="1100" b="1" dirty="0" smtClean="0"/>
              <a:t>Payload</a:t>
            </a:r>
            <a:r>
              <a:rPr lang="en-US" sz="1100" dirty="0" smtClean="0"/>
              <a:t> is program code that causes unwanted activity. It can delete programs or data, or modify data in undetected ways.</a:t>
            </a:r>
            <a:endParaRPr lang="en-US" sz="1100" b="1" dirty="0" smtClean="0"/>
          </a:p>
          <a:p>
            <a:pPr marL="171450" indent="-171450">
              <a:buFont typeface="Arial" panose="020B0604020202020204" pitchFamily="34" charset="0"/>
              <a:buChar char="•"/>
            </a:pPr>
            <a:r>
              <a:rPr lang="en-US" sz="1200" b="1" i="0" u="none" strike="noStrike" kern="1200" baseline="0" dirty="0" smtClean="0">
                <a:solidFill>
                  <a:schemeClr val="tx1"/>
                </a:solidFill>
                <a:latin typeface="Arial" panose="020B0604020202020204" pitchFamily="34" charset="0"/>
                <a:ea typeface="+mn-ea"/>
                <a:cs typeface="+mn-cs"/>
              </a:rPr>
              <a:t>Spyware </a:t>
            </a:r>
            <a:r>
              <a:rPr lang="en-US" sz="1200" b="0" i="0" u="none" strike="noStrike" kern="1200" baseline="0" dirty="0" smtClean="0">
                <a:solidFill>
                  <a:schemeClr val="tx1"/>
                </a:solidFill>
                <a:latin typeface="Arial" panose="020B0604020202020204" pitchFamily="34" charset="0"/>
                <a:ea typeface="+mn-ea"/>
                <a:cs typeface="+mn-cs"/>
              </a:rPr>
              <a:t>programs are installed on the user’s computer without the user’s knowledge or permission. It resides in background and, unknown to the user, observes user’s actions and keystrokes, monitors computer activity, and reports the user’s activities to sponsoring organizations. </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Some malicious spyware, called </a:t>
            </a:r>
            <a:r>
              <a:rPr lang="en-US" sz="1200" b="1" i="0" u="none" strike="noStrike" kern="1200" baseline="0" dirty="0" smtClean="0">
                <a:solidFill>
                  <a:schemeClr val="tx1"/>
                </a:solidFill>
                <a:latin typeface="Arial" panose="020B0604020202020204" pitchFamily="34" charset="0"/>
                <a:ea typeface="+mn-ea"/>
                <a:cs typeface="+mn-cs"/>
              </a:rPr>
              <a:t>key loggers</a:t>
            </a:r>
            <a:r>
              <a:rPr lang="en-US" sz="1200" b="0" i="0" u="none" strike="noStrike" kern="1200" baseline="0" dirty="0" smtClean="0">
                <a:solidFill>
                  <a:schemeClr val="tx1"/>
                </a:solidFill>
                <a:latin typeface="Arial" panose="020B0604020202020204" pitchFamily="34" charset="0"/>
                <a:ea typeface="+mn-ea"/>
                <a:cs typeface="+mn-cs"/>
              </a:rPr>
              <a:t>, captures keystrokes to obtain usernames, passwords, account numbers, and other sensitive information. Other spyware supports marketing analyses such as observing what users do, Web sites visited, products examined and purchased, and so forth.</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Most </a:t>
            </a:r>
            <a:r>
              <a:rPr lang="en-US" sz="1200" b="1" i="0" u="none" strike="noStrike" kern="1200" baseline="0" dirty="0" smtClean="0">
                <a:solidFill>
                  <a:schemeClr val="tx1"/>
                </a:solidFill>
                <a:latin typeface="Arial" panose="020B0604020202020204" pitchFamily="34" charset="0"/>
                <a:ea typeface="+mn-ea"/>
                <a:cs typeface="+mn-cs"/>
              </a:rPr>
              <a:t>adware</a:t>
            </a:r>
            <a:r>
              <a:rPr lang="en-US" sz="1200" b="0" i="0" u="none" strike="noStrike" kern="1200" baseline="0" dirty="0" smtClean="0">
                <a:solidFill>
                  <a:schemeClr val="tx1"/>
                </a:solidFill>
                <a:latin typeface="Arial" panose="020B0604020202020204" pitchFamily="34" charset="0"/>
                <a:ea typeface="+mn-ea"/>
                <a:cs typeface="+mn-cs"/>
              </a:rPr>
              <a:t> is benign in that it does not perform malicious acts or steal data. It does, however, watch user activity and produce pop-up ads. Adware can also change the user’s default window or modify search results and switch the user’s search engine.</a:t>
            </a:r>
            <a:endParaRPr lang="en-US" sz="1100" dirty="0" smtClean="0"/>
          </a:p>
        </p:txBody>
      </p:sp>
      <p:sp>
        <p:nvSpPr>
          <p:cNvPr id="52227"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2B9705DA-C682-4573-9B43-74EBE149B3E3}" type="slidenum">
              <a:rPr lang="en-US">
                <a:cs typeface="Arial" charset="0"/>
              </a:rPr>
              <a:pPr fontAlgn="base">
                <a:spcBef>
                  <a:spcPct val="0"/>
                </a:spcBef>
                <a:spcAft>
                  <a:spcPct val="0"/>
                </a:spcAft>
              </a:pPr>
              <a:t>26</a:t>
            </a:fld>
            <a:endParaRPr lang="en-US" dirty="0">
              <a:cs typeface="Arial" charset="0"/>
            </a:endParaRPr>
          </a:p>
        </p:txBody>
      </p:sp>
    </p:spTree>
    <p:extLst>
      <p:ext uri="{BB962C8B-B14F-4D97-AF65-F5344CB8AC3E}">
        <p14:creationId xmlns:p14="http://schemas.microsoft.com/office/powerpoint/2010/main" xmlns="" val="15099677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p:cNvSpPr>
          <p:nvPr>
            <p:ph type="sldImg"/>
          </p:nvPr>
        </p:nvSpPr>
        <p:spPr bwMode="auto">
          <a:noFill/>
          <a:ln>
            <a:solidFill>
              <a:srgbClr val="000000"/>
            </a:solidFill>
            <a:miter lim="800000"/>
            <a:headEnd/>
            <a:tailEnd/>
          </a:ln>
        </p:spPr>
      </p:sp>
      <p:sp>
        <p:nvSpPr>
          <p:cNvPr id="56322"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sz="1200" b="0" i="0" u="none" strike="noStrike" kern="1200" baseline="0" dirty="0" smtClean="0">
                <a:solidFill>
                  <a:schemeClr val="tx1"/>
                </a:solidFill>
                <a:latin typeface="Arial" panose="020B0604020202020204" pitchFamily="34" charset="0"/>
                <a:ea typeface="+mn-ea"/>
                <a:cs typeface="+mn-cs"/>
              </a:rPr>
              <a:t>PRIDE with security in mind; PRIDE will store users’ privacy settings in a database, and it will develop all applications to first read the privacy settings before revealing any data in exercise reports. Most likely, PRIDE will design its programs so that privacy data is processed by programs on servers, which means data need be transmitted over the Internet only when it is created or modified.</a:t>
            </a:r>
            <a:endParaRPr lang="en-US" dirty="0" smtClean="0"/>
          </a:p>
        </p:txBody>
      </p:sp>
      <p:sp>
        <p:nvSpPr>
          <p:cNvPr id="5632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0B828DD1-2C9B-4A43-BF27-F57984763C43}" type="slidenum">
              <a:rPr lang="en-US">
                <a:cs typeface="Arial" charset="0"/>
              </a:rPr>
              <a:pPr fontAlgn="base">
                <a:spcBef>
                  <a:spcPct val="0"/>
                </a:spcBef>
                <a:spcAft>
                  <a:spcPct val="0"/>
                </a:spcAft>
              </a:pPr>
              <a:t>28</a:t>
            </a:fld>
            <a:endParaRPr lang="en-US" dirty="0">
              <a:cs typeface="Arial" charset="0"/>
            </a:endParaRPr>
          </a:p>
        </p:txBody>
      </p:sp>
    </p:spTree>
    <p:extLst>
      <p:ext uri="{BB962C8B-B14F-4D97-AF65-F5344CB8AC3E}">
        <p14:creationId xmlns:p14="http://schemas.microsoft.com/office/powerpoint/2010/main" xmlns="" val="14254745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p:cNvSpPr>
          <p:nvPr>
            <p:ph type="sldImg"/>
          </p:nvPr>
        </p:nvSpPr>
        <p:spPr bwMode="auto">
          <a:noFill/>
          <a:ln>
            <a:solidFill>
              <a:srgbClr val="000000"/>
            </a:solidFill>
            <a:miter lim="800000"/>
            <a:headEnd/>
            <a:tailEnd/>
          </a:ln>
        </p:spPr>
      </p:sp>
      <p:sp>
        <p:nvSpPr>
          <p:cNvPr id="60418"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buFont typeface="Arial" panose="020B0604020202020204" pitchFamily="34" charset="0"/>
              <a:buChar char="•"/>
            </a:pPr>
            <a:r>
              <a:rPr lang="en-US" sz="1200" b="1" i="0" u="none" strike="noStrike" kern="1200" baseline="0" dirty="0" smtClean="0">
                <a:solidFill>
                  <a:schemeClr val="tx1"/>
                </a:solidFill>
                <a:latin typeface="Arial" panose="020B0604020202020204" pitchFamily="34" charset="0"/>
                <a:ea typeface="+mn-ea"/>
                <a:cs typeface="+mn-cs"/>
              </a:rPr>
              <a:t>Data safeguards </a:t>
            </a:r>
            <a:r>
              <a:rPr lang="en-US" sz="1200" b="0" i="0" u="none" strike="noStrike" kern="1200" baseline="0" dirty="0" smtClean="0">
                <a:solidFill>
                  <a:schemeClr val="tx1"/>
                </a:solidFill>
                <a:latin typeface="Arial" panose="020B0604020202020204" pitchFamily="34" charset="0"/>
                <a:ea typeface="+mn-ea"/>
                <a:cs typeface="+mn-cs"/>
              </a:rPr>
              <a:t>protect databases and other organizational data. Two organizational units are responsible for data safeguards. </a:t>
            </a:r>
          </a:p>
          <a:p>
            <a:pPr marL="171450" indent="-171450">
              <a:buFont typeface="Arial" panose="020B0604020202020204" pitchFamily="34" charset="0"/>
              <a:buChar char="•"/>
            </a:pPr>
            <a:r>
              <a:rPr lang="en-US" sz="1200" b="1" i="0" u="none" strike="noStrike" kern="1200" baseline="0" dirty="0" smtClean="0">
                <a:solidFill>
                  <a:schemeClr val="tx1"/>
                </a:solidFill>
                <a:latin typeface="Arial" panose="020B0604020202020204" pitchFamily="34" charset="0"/>
                <a:ea typeface="+mn-ea"/>
                <a:cs typeface="+mn-cs"/>
              </a:rPr>
              <a:t>Data administration </a:t>
            </a:r>
            <a:r>
              <a:rPr lang="en-US" sz="1200" b="0" i="0" u="none" strike="noStrike" kern="1200" baseline="0" dirty="0" smtClean="0">
                <a:solidFill>
                  <a:schemeClr val="tx1"/>
                </a:solidFill>
                <a:latin typeface="Arial" panose="020B0604020202020204" pitchFamily="34" charset="0"/>
                <a:ea typeface="+mn-ea"/>
                <a:cs typeface="+mn-cs"/>
              </a:rPr>
              <a:t>refers to an organization-wide function that is in charge of developing data policies and enforcing data standards.</a:t>
            </a:r>
          </a:p>
          <a:p>
            <a:pPr marL="171450" indent="-171450">
              <a:spcBef>
                <a:spcPct val="0"/>
              </a:spcBef>
              <a:buFontTx/>
              <a:buChar char="•"/>
            </a:pPr>
            <a:r>
              <a:rPr lang="en-US" dirty="0" smtClean="0"/>
              <a:t>When organizations store databases in the cloud, all of the safeguards should be part of the service contract.</a:t>
            </a:r>
          </a:p>
          <a:p>
            <a:pPr marL="171450" indent="-171450">
              <a:spcBef>
                <a:spcPct val="0"/>
              </a:spcBef>
              <a:buFontTx/>
              <a:buChar char="•"/>
            </a:pPr>
            <a:r>
              <a:rPr lang="en-US" sz="1200" b="0" i="0" u="none" strike="noStrike" kern="1200" baseline="0" dirty="0" smtClean="0">
                <a:solidFill>
                  <a:schemeClr val="tx1"/>
                </a:solidFill>
                <a:ea typeface="+mn-ea"/>
                <a:cs typeface="+mn-cs"/>
              </a:rPr>
              <a:t>Trusted party should have a copy of encryption key - called </a:t>
            </a:r>
            <a:r>
              <a:rPr lang="en-US" sz="1200" b="1" i="0" u="none" strike="noStrike" kern="1200" baseline="0" dirty="0" smtClean="0">
                <a:solidFill>
                  <a:schemeClr val="tx1"/>
                </a:solidFill>
                <a:ea typeface="+mn-ea"/>
                <a:cs typeface="+mn-cs"/>
              </a:rPr>
              <a:t>key escrow</a:t>
            </a:r>
            <a:r>
              <a:rPr lang="en-US" sz="1200" b="0" i="0" u="none" strike="noStrike" kern="1200" baseline="0" dirty="0" smtClean="0">
                <a:solidFill>
                  <a:schemeClr val="tx1"/>
                </a:solidFill>
                <a:ea typeface="+mn-ea"/>
                <a:cs typeface="+mn-cs"/>
              </a:rPr>
              <a:t>.</a:t>
            </a:r>
            <a:endParaRPr lang="en-US" dirty="0" smtClean="0"/>
          </a:p>
        </p:txBody>
      </p:sp>
      <p:sp>
        <p:nvSpPr>
          <p:cNvPr id="6041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FB5803E-C2A7-442E-90B6-E968438784BE}" type="slidenum">
              <a:rPr lang="en-US">
                <a:cs typeface="Arial" charset="0"/>
              </a:rPr>
              <a:pPr fontAlgn="base">
                <a:spcBef>
                  <a:spcPct val="0"/>
                </a:spcBef>
                <a:spcAft>
                  <a:spcPct val="0"/>
                </a:spcAft>
              </a:pPr>
              <a:t>29</a:t>
            </a:fld>
            <a:endParaRPr lang="en-US" dirty="0">
              <a:cs typeface="Arial" charset="0"/>
            </a:endParaRPr>
          </a:p>
        </p:txBody>
      </p:sp>
    </p:spTree>
    <p:extLst>
      <p:ext uri="{BB962C8B-B14F-4D97-AF65-F5344CB8AC3E}">
        <p14:creationId xmlns:p14="http://schemas.microsoft.com/office/powerpoint/2010/main" xmlns="" val="35809489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p:cNvSpPr>
          <p:nvPr>
            <p:ph type="sldImg"/>
          </p:nvPr>
        </p:nvSpPr>
        <p:spPr bwMode="auto">
          <a:noFill/>
          <a:ln>
            <a:solidFill>
              <a:srgbClr val="000000"/>
            </a:solidFill>
            <a:miter lim="800000"/>
            <a:headEnd/>
            <a:tailEnd/>
          </a:ln>
        </p:spPr>
      </p:sp>
      <p:sp>
        <p:nvSpPr>
          <p:cNvPr id="62466"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r>
              <a:rPr lang="en-US" dirty="0" smtClean="0"/>
              <a:t>Development of human safeguards for employees.</a:t>
            </a:r>
          </a:p>
          <a:p>
            <a:pPr marL="171450" indent="-171450">
              <a:spcBef>
                <a:spcPct val="0"/>
              </a:spcBef>
              <a:buFontTx/>
              <a:buChar char="•"/>
            </a:pPr>
            <a:r>
              <a:rPr lang="en-US" sz="1200" b="0" i="0" u="none" strike="noStrike" kern="1200" baseline="0" dirty="0" smtClean="0">
                <a:solidFill>
                  <a:schemeClr val="tx1"/>
                </a:solidFill>
                <a:latin typeface="Arial" panose="020B0604020202020204" pitchFamily="34" charset="0"/>
                <a:ea typeface="+mn-ea"/>
                <a:cs typeface="+mn-cs"/>
              </a:rPr>
              <a:t>Employees need to be made aware of the security policies, procedures, and responsibilities they will have.</a:t>
            </a:r>
          </a:p>
          <a:p>
            <a:pPr marL="171450" indent="-171450">
              <a:spcBef>
                <a:spcPct val="0"/>
              </a:spcBef>
              <a:buFontTx/>
              <a:buChar char="•"/>
            </a:pPr>
            <a:r>
              <a:rPr lang="en-US" sz="1200" b="0" i="0" u="none" strike="noStrike" kern="1200" baseline="0" dirty="0" smtClean="0">
                <a:solidFill>
                  <a:schemeClr val="tx1"/>
                </a:solidFill>
                <a:latin typeface="Arial" panose="020B0604020202020204" pitchFamily="34" charset="0"/>
                <a:ea typeface="+mn-ea"/>
                <a:cs typeface="+mn-cs"/>
              </a:rPr>
              <a:t>Companies must establish security policies and procedures for the termination of employees.</a:t>
            </a:r>
            <a:endParaRPr lang="en-US" dirty="0" smtClean="0"/>
          </a:p>
        </p:txBody>
      </p:sp>
      <p:sp>
        <p:nvSpPr>
          <p:cNvPr id="62467"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227B2010-3EDC-4FF6-9ED9-157112693CE4}" type="slidenum">
              <a:rPr lang="en-US">
                <a:cs typeface="Arial" charset="0"/>
              </a:rPr>
              <a:pPr fontAlgn="base">
                <a:spcBef>
                  <a:spcPct val="0"/>
                </a:spcBef>
                <a:spcAft>
                  <a:spcPct val="0"/>
                </a:spcAft>
              </a:pPr>
              <a:t>30</a:t>
            </a:fld>
            <a:endParaRPr lang="en-US" dirty="0">
              <a:cs typeface="Arial" charset="0"/>
            </a:endParaRPr>
          </a:p>
        </p:txBody>
      </p:sp>
    </p:spTree>
    <p:extLst>
      <p:ext uri="{BB962C8B-B14F-4D97-AF65-F5344CB8AC3E}">
        <p14:creationId xmlns:p14="http://schemas.microsoft.com/office/powerpoint/2010/main" xmlns="" val="32330884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wrap="square" numCol="1" anchor="t" anchorCtr="0" compatLnSpc="1">
            <a:prstTxWarp prst="textNoShape">
              <a:avLst/>
            </a:prstTxWarp>
          </a:bodyPr>
          <a:lstStyle/>
          <a:p>
            <a:pPr lvl="0">
              <a:spcBef>
                <a:spcPct val="0"/>
              </a:spcBef>
            </a:pPr>
            <a:r>
              <a:rPr lang="en-US" sz="1100" dirty="0" smtClean="0"/>
              <a:t>Account management</a:t>
            </a:r>
          </a:p>
          <a:p>
            <a:pPr marL="274320" lvl="0" indent="-182880">
              <a:spcBef>
                <a:spcPct val="0"/>
              </a:spcBef>
              <a:buFontTx/>
              <a:buChar char="•"/>
            </a:pPr>
            <a:r>
              <a:rPr lang="en-US" sz="1100" dirty="0" smtClean="0"/>
              <a:t>Create new user accounts, modify existing account permissions, remove unneeded accounts. Improve your relationship with IS personnel by providing early and timely notification of needed account changes.</a:t>
            </a:r>
          </a:p>
          <a:p>
            <a:pPr lvl="0">
              <a:spcBef>
                <a:spcPct val="0"/>
              </a:spcBef>
              <a:buFontTx/>
              <a:buNone/>
            </a:pPr>
            <a:r>
              <a:rPr lang="en-US" sz="1100" dirty="0" smtClean="0"/>
              <a:t>Password management</a:t>
            </a:r>
          </a:p>
          <a:p>
            <a:pPr marL="273050" lvl="1" indent="-182563">
              <a:spcBef>
                <a:spcPct val="0"/>
              </a:spcBef>
              <a:buFontTx/>
              <a:buChar char="•"/>
            </a:pPr>
            <a:r>
              <a:rPr lang="en-US" sz="1100" dirty="0" smtClean="0"/>
              <a:t>Users should change passwords every 3 months or less.</a:t>
            </a:r>
          </a:p>
          <a:p>
            <a:pPr marL="0" lvl="1" indent="-182563">
              <a:spcBef>
                <a:spcPct val="0"/>
              </a:spcBef>
              <a:buFontTx/>
              <a:buNone/>
            </a:pPr>
            <a:r>
              <a:rPr lang="en-US" sz="1100" dirty="0" smtClean="0"/>
              <a:t>Help desk management</a:t>
            </a:r>
          </a:p>
          <a:p>
            <a:pPr marL="273050" lvl="1" indent="-182563">
              <a:spcBef>
                <a:spcPct val="0"/>
              </a:spcBef>
              <a:buFontTx/>
              <a:buChar char="•"/>
            </a:pPr>
            <a:r>
              <a:rPr lang="en-US" sz="1100" dirty="0" smtClean="0"/>
              <a:t>Set policy for means of authenticating a user.</a:t>
            </a:r>
          </a:p>
          <a:p>
            <a:pPr marL="273050" lvl="1" indent="-182563">
              <a:spcBef>
                <a:spcPct val="0"/>
              </a:spcBef>
            </a:pPr>
            <a:endParaRPr lang="en-US" dirty="0" smtClean="0"/>
          </a:p>
        </p:txBody>
      </p:sp>
      <p:sp>
        <p:nvSpPr>
          <p:cNvPr id="64515"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AF2092F-4234-4CAC-863A-78CF755DCE13}" type="slidenum">
              <a:rPr lang="en-US">
                <a:cs typeface="Arial" charset="0"/>
              </a:rPr>
              <a:pPr fontAlgn="base">
                <a:spcBef>
                  <a:spcPct val="0"/>
                </a:spcBef>
                <a:spcAft>
                  <a:spcPct val="0"/>
                </a:spcAft>
              </a:pPr>
              <a:t>33</a:t>
            </a:fld>
            <a:endParaRPr lang="en-US" dirty="0">
              <a:cs typeface="Arial" charset="0"/>
            </a:endParaRPr>
          </a:p>
        </p:txBody>
      </p:sp>
    </p:spTree>
    <p:extLst>
      <p:ext uri="{BB962C8B-B14F-4D97-AF65-F5344CB8AC3E}">
        <p14:creationId xmlns:p14="http://schemas.microsoft.com/office/powerpoint/2010/main" xmlns="" val="18400644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Image Placeholder 1"/>
          <p:cNvSpPr>
            <a:spLocks noGrp="1" noRot="1" noChangeAspect="1"/>
          </p:cNvSpPr>
          <p:nvPr>
            <p:ph type="sldImg"/>
          </p:nvPr>
        </p:nvSpPr>
        <p:spPr bwMode="auto">
          <a:noFill/>
          <a:ln>
            <a:solidFill>
              <a:srgbClr val="000000"/>
            </a:solidFill>
            <a:miter lim="800000"/>
            <a:headEnd/>
            <a:tailEnd/>
          </a:ln>
        </p:spPr>
      </p:sp>
      <p:sp>
        <p:nvSpPr>
          <p:cNvPr id="66562"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r>
              <a:rPr lang="en-US" sz="1100" dirty="0" smtClean="0"/>
              <a:t>Employees required to sign statements similar to this.</a:t>
            </a:r>
          </a:p>
        </p:txBody>
      </p:sp>
      <p:sp>
        <p:nvSpPr>
          <p:cNvPr id="6656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66B0B5A-079D-404D-A2FC-D75CDC147300}" type="slidenum">
              <a:rPr lang="en-US">
                <a:cs typeface="Arial" charset="0"/>
              </a:rPr>
              <a:pPr fontAlgn="base">
                <a:spcBef>
                  <a:spcPct val="0"/>
                </a:spcBef>
                <a:spcAft>
                  <a:spcPct val="0"/>
                </a:spcAft>
              </a:pPr>
              <a:t>34</a:t>
            </a:fld>
            <a:endParaRPr lang="en-US" dirty="0">
              <a:cs typeface="Arial" charset="0"/>
            </a:endParaRPr>
          </a:p>
        </p:txBody>
      </p:sp>
    </p:spTree>
    <p:extLst>
      <p:ext uri="{BB962C8B-B14F-4D97-AF65-F5344CB8AC3E}">
        <p14:creationId xmlns:p14="http://schemas.microsoft.com/office/powerpoint/2010/main" xmlns="" val="2477102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p:cNvSpPr>
          <p:nvPr>
            <p:ph type="sldImg"/>
          </p:nvPr>
        </p:nvSpPr>
        <p:spPr bwMode="auto">
          <a:noFill/>
          <a:ln>
            <a:solidFill>
              <a:srgbClr val="000000"/>
            </a:solidFill>
            <a:miter lim="800000"/>
            <a:headEnd/>
            <a:tailEnd/>
          </a:ln>
        </p:spPr>
      </p:sp>
      <p:sp>
        <p:nvSpPr>
          <p:cNvPr id="11266"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smtClean="0"/>
              <a:t>M:N tables with Person as intersecting security table.</a:t>
            </a:r>
          </a:p>
        </p:txBody>
      </p:sp>
      <p:sp>
        <p:nvSpPr>
          <p:cNvPr id="11267"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9953E05-852A-46D8-9C60-B55F65BBABBE}" type="slidenum">
              <a:rPr lang="en-US">
                <a:cs typeface="Arial" charset="0"/>
              </a:rPr>
              <a:pPr fontAlgn="base">
                <a:spcBef>
                  <a:spcPct val="0"/>
                </a:spcBef>
                <a:spcAft>
                  <a:spcPct val="0"/>
                </a:spcAft>
              </a:pPr>
              <a:t>3</a:t>
            </a:fld>
            <a:endParaRPr lang="en-US" dirty="0">
              <a:cs typeface="Arial" charset="0"/>
            </a:endParaRPr>
          </a:p>
        </p:txBody>
      </p:sp>
    </p:spTree>
    <p:extLst>
      <p:ext uri="{BB962C8B-B14F-4D97-AF65-F5344CB8AC3E}">
        <p14:creationId xmlns:p14="http://schemas.microsoft.com/office/powerpoint/2010/main" xmlns="" val="31102842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0"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r>
              <a:rPr lang="en-US" sz="1100" dirty="0" smtClean="0"/>
              <a:t>Definition and use of standardized procedures reduces likelihood of computer crime and other malicious activity by insiders. It also ensures system’s security policy is enforced.</a:t>
            </a:r>
            <a:endParaRPr lang="en-US" dirty="0" smtClean="0"/>
          </a:p>
        </p:txBody>
      </p:sp>
      <p:sp>
        <p:nvSpPr>
          <p:cNvPr id="68611"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9110A54-2BFE-4B8D-968D-6B6C6515141E}" type="slidenum">
              <a:rPr lang="en-US">
                <a:cs typeface="Arial" charset="0"/>
              </a:rPr>
              <a:pPr fontAlgn="base">
                <a:spcBef>
                  <a:spcPct val="0"/>
                </a:spcBef>
                <a:spcAft>
                  <a:spcPct val="0"/>
                </a:spcAft>
              </a:pPr>
              <a:t>35</a:t>
            </a:fld>
            <a:endParaRPr lang="en-US" dirty="0">
              <a:cs typeface="Arial" charset="0"/>
            </a:endParaRPr>
          </a:p>
        </p:txBody>
      </p:sp>
    </p:spTree>
    <p:extLst>
      <p:ext uri="{BB962C8B-B14F-4D97-AF65-F5344CB8AC3E}">
        <p14:creationId xmlns:p14="http://schemas.microsoft.com/office/powerpoint/2010/main" xmlns="" val="34049345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p:cNvSpPr>
          <p:nvPr>
            <p:ph type="sldImg"/>
          </p:nvPr>
        </p:nvSpPr>
        <p:spPr bwMode="auto">
          <a:noFill/>
          <a:ln>
            <a:solidFill>
              <a:srgbClr val="000000"/>
            </a:solidFill>
            <a:miter lim="800000"/>
            <a:headEnd/>
            <a:tailEnd/>
          </a:ln>
        </p:spPr>
      </p:sp>
      <p:sp>
        <p:nvSpPr>
          <p:cNvPr id="70658"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Every organization should have an incident-response plan as part of the security program. No organization should wait until some asset has been lost or compromised before deciding what to do. </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The plan should include how employees are to respond to security problems, whom they should contact, the reports to make, and steps to reduce further loss.</a:t>
            </a:r>
          </a:p>
          <a:p>
            <a:pPr marL="171450" indent="-171450">
              <a:buFont typeface="Arial" panose="020B0604020202020204" pitchFamily="34" charset="0"/>
              <a:buChar char="•"/>
            </a:pPr>
            <a:r>
              <a:rPr lang="en-US" sz="1100" dirty="0" smtClean="0"/>
              <a:t>Identify critical personnel and their off-hours contact information</a:t>
            </a:r>
          </a:p>
        </p:txBody>
      </p:sp>
      <p:sp>
        <p:nvSpPr>
          <p:cNvPr id="7065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762D378-75B3-4584-8883-CAF7106908CF}" type="slidenum">
              <a:rPr lang="en-US">
                <a:cs typeface="Arial" charset="0"/>
              </a:rPr>
              <a:pPr fontAlgn="base">
                <a:spcBef>
                  <a:spcPct val="0"/>
                </a:spcBef>
                <a:spcAft>
                  <a:spcPct val="0"/>
                </a:spcAft>
              </a:pPr>
              <a:t>38</a:t>
            </a:fld>
            <a:endParaRPr lang="en-US" dirty="0">
              <a:cs typeface="Arial" charset="0"/>
            </a:endParaRPr>
          </a:p>
        </p:txBody>
      </p:sp>
    </p:spTree>
    <p:extLst>
      <p:ext uri="{BB962C8B-B14F-4D97-AF65-F5344CB8AC3E}">
        <p14:creationId xmlns:p14="http://schemas.microsoft.com/office/powerpoint/2010/main" xmlns="" val="41689694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58723" name="Rectangle 3"/>
          <p:cNvSpPr>
            <a:spLocks noGrp="1" noChangeArrowheads="1"/>
          </p:cNvSpPr>
          <p:nvPr>
            <p:ph type="body" idx="1"/>
          </p:nvPr>
        </p:nvSpPr>
        <p:spPr>
          <a:ln/>
          <a:extLst/>
        </p:spPr>
        <p:txBody>
          <a:bodyPr/>
          <a:lstStyle/>
          <a:p>
            <a:r>
              <a:rPr lang="en-US" sz="1200" b="1" i="0" u="none" strike="noStrike" kern="1200" baseline="0" dirty="0" smtClean="0">
                <a:solidFill>
                  <a:schemeClr val="tx1"/>
                </a:solidFill>
                <a:latin typeface="Arial" panose="020B0604020202020204" pitchFamily="34" charset="0"/>
                <a:ea typeface="+mn-ea"/>
                <a:cs typeface="+mn-cs"/>
              </a:rPr>
              <a:t>Goal</a:t>
            </a:r>
          </a:p>
          <a:p>
            <a:pPr marL="228600" indent="-228600">
              <a:buFont typeface="+mj-lt"/>
              <a:buAutoNum type="arabicPeriod"/>
            </a:pPr>
            <a:r>
              <a:rPr lang="en-US" sz="1200" b="0" i="0" u="none" strike="noStrike" kern="1200" baseline="0" dirty="0" smtClean="0">
                <a:solidFill>
                  <a:schemeClr val="tx1"/>
                </a:solidFill>
                <a:latin typeface="Arial" panose="020B0604020202020204" pitchFamily="34" charset="0"/>
                <a:ea typeface="+mn-ea"/>
                <a:cs typeface="+mn-cs"/>
              </a:rPr>
              <a:t>Help students formulate personal principles with regard to security and privacy.</a:t>
            </a:r>
          </a:p>
          <a:p>
            <a:pPr marL="228600" indent="-228600">
              <a:buFont typeface="+mj-lt"/>
              <a:buAutoNum type="arabicPeriod"/>
            </a:pPr>
            <a:r>
              <a:rPr lang="en-US" sz="1200" b="0" i="0" u="none" strike="noStrike" kern="1200" baseline="0" dirty="0" smtClean="0">
                <a:solidFill>
                  <a:schemeClr val="tx1"/>
                </a:solidFill>
                <a:latin typeface="Arial" panose="020B0604020202020204" pitchFamily="34" charset="0"/>
                <a:ea typeface="+mn-ea"/>
                <a:cs typeface="+mn-cs"/>
              </a:rPr>
              <a:t>Understand the trade-off between security and freedom.</a:t>
            </a:r>
          </a:p>
          <a:p>
            <a:pPr marL="228600" indent="-228600">
              <a:buFont typeface="+mj-lt"/>
              <a:buAutoNum type="arabicPeriod"/>
            </a:pPr>
            <a:r>
              <a:rPr lang="en-US" sz="1200" b="0" i="0" u="none" strike="noStrike" kern="1200" baseline="0" dirty="0" smtClean="0">
                <a:solidFill>
                  <a:schemeClr val="tx1"/>
                </a:solidFill>
                <a:latin typeface="Arial" panose="020B0604020202020204" pitchFamily="34" charset="0"/>
                <a:ea typeface="+mn-ea"/>
                <a:cs typeface="+mn-cs"/>
              </a:rPr>
              <a:t>Make students aware of</a:t>
            </a:r>
          </a:p>
          <a:p>
            <a:pPr marL="228600" indent="-228600">
              <a:buFont typeface="+mj-lt"/>
              <a:buAutoNum type="arabicPeriod"/>
            </a:pPr>
            <a:endParaRPr lang="en-US" sz="1200" b="0" i="0" u="none" strike="noStrike" kern="1200" baseline="0" dirty="0" smtClean="0">
              <a:solidFill>
                <a:schemeClr val="tx1"/>
              </a:solidFill>
              <a:latin typeface="Arial" panose="020B0604020202020204" pitchFamily="34" charset="0"/>
              <a:ea typeface="+mn-ea"/>
              <a:cs typeface="+mn-cs"/>
            </a:endParaRPr>
          </a:p>
          <a:p>
            <a:pPr marL="0" indent="0">
              <a:buFontTx/>
              <a:buNone/>
            </a:pPr>
            <a:endParaRPr lang="en-US" sz="1100" dirty="0" smtClean="0"/>
          </a:p>
        </p:txBody>
      </p:sp>
    </p:spTree>
    <p:extLst>
      <p:ext uri="{BB962C8B-B14F-4D97-AF65-F5344CB8AC3E}">
        <p14:creationId xmlns:p14="http://schemas.microsoft.com/office/powerpoint/2010/main" xmlns="" val="30307367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lstStyle/>
          <a:p>
            <a:pPr defTabSz="864931" eaLnBrk="0" hangingPunct="0">
              <a:defRPr/>
            </a:pPr>
            <a:endParaRPr lang="en-US" dirty="0" smtClean="0"/>
          </a:p>
        </p:txBody>
      </p:sp>
      <p:sp>
        <p:nvSpPr>
          <p:cNvPr id="79875"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523C02E-9416-4E03-90B2-BFDD60B8AE87}" type="slidenum">
              <a:rPr lang="en-US">
                <a:cs typeface="Arial" charset="0"/>
              </a:rPr>
              <a:pPr fontAlgn="base">
                <a:spcBef>
                  <a:spcPct val="0"/>
                </a:spcBef>
                <a:spcAft>
                  <a:spcPct val="0"/>
                </a:spcAft>
              </a:pPr>
              <a:t>44</a:t>
            </a:fld>
            <a:endParaRPr lang="en-US" dirty="0">
              <a:cs typeface="Arial" charset="0"/>
            </a:endParaRPr>
          </a:p>
        </p:txBody>
      </p:sp>
    </p:spTree>
    <p:extLst>
      <p:ext uri="{BB962C8B-B14F-4D97-AF65-F5344CB8AC3E}">
        <p14:creationId xmlns:p14="http://schemas.microsoft.com/office/powerpoint/2010/main" xmlns="" val="6370326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A76FB7-CF1A-4CE6-ABAD-CC429CEC1DF8}" type="slidenum">
              <a:rPr lang="en-US" smtClean="0"/>
              <a:pPr/>
              <a:t>45</a:t>
            </a:fld>
            <a:endParaRPr lang="en-US" dirty="0"/>
          </a:p>
        </p:txBody>
      </p:sp>
    </p:spTree>
    <p:extLst>
      <p:ext uri="{BB962C8B-B14F-4D97-AF65-F5344CB8AC3E}">
        <p14:creationId xmlns:p14="http://schemas.microsoft.com/office/powerpoint/2010/main" xmlns="" val="8653916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A76FB7-CF1A-4CE6-ABAD-CC429CEC1DF8}" type="slidenum">
              <a:rPr lang="en-US" smtClean="0"/>
              <a:pPr/>
              <a:t>46</a:t>
            </a:fld>
            <a:endParaRPr lang="en-US" dirty="0"/>
          </a:p>
        </p:txBody>
      </p:sp>
    </p:spTree>
    <p:extLst>
      <p:ext uri="{BB962C8B-B14F-4D97-AF65-F5344CB8AC3E}">
        <p14:creationId xmlns:p14="http://schemas.microsoft.com/office/powerpoint/2010/main" xmlns="" val="32695277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A76FB7-CF1A-4CE6-ABAD-CC429CEC1DF8}" type="slidenum">
              <a:rPr lang="en-US" smtClean="0"/>
              <a:pPr/>
              <a:t>47</a:t>
            </a:fld>
            <a:endParaRPr lang="en-US" dirty="0"/>
          </a:p>
        </p:txBody>
      </p:sp>
    </p:spTree>
    <p:extLst>
      <p:ext uri="{BB962C8B-B14F-4D97-AF65-F5344CB8AC3E}">
        <p14:creationId xmlns:p14="http://schemas.microsoft.com/office/powerpoint/2010/main" xmlns="" val="262045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chapter provides an overview of the major components of information systems security.</a:t>
            </a:r>
            <a:endParaRPr lang="en-US" dirty="0"/>
          </a:p>
        </p:txBody>
      </p:sp>
      <p:sp>
        <p:nvSpPr>
          <p:cNvPr id="4" name="Slide Number Placeholder 3"/>
          <p:cNvSpPr>
            <a:spLocks noGrp="1"/>
          </p:cNvSpPr>
          <p:nvPr>
            <p:ph type="sldNum" sz="quarter" idx="10"/>
          </p:nvPr>
        </p:nvSpPr>
        <p:spPr/>
        <p:txBody>
          <a:bodyPr/>
          <a:lstStyle/>
          <a:p>
            <a:fld id="{1AA76FB7-CF1A-4CE6-ABAD-CC429CEC1DF8}" type="slidenum">
              <a:rPr lang="en-US" smtClean="0"/>
              <a:pPr/>
              <a:t>4</a:t>
            </a:fld>
            <a:endParaRPr lang="en-US" dirty="0"/>
          </a:p>
        </p:txBody>
      </p:sp>
    </p:spTree>
    <p:extLst>
      <p:ext uri="{BB962C8B-B14F-4D97-AF65-F5344CB8AC3E}">
        <p14:creationId xmlns:p14="http://schemas.microsoft.com/office/powerpoint/2010/main" xmlns="" val="4042258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Arial" panose="020B0604020202020204" pitchFamily="34" charset="0"/>
                <a:cs typeface="Arial" panose="020B0604020202020204" pitchFamily="34" charset="0"/>
              </a:rPr>
              <a:t>Threat/Loss Scenario: </a:t>
            </a:r>
            <a:r>
              <a:rPr lang="en-US" sz="1200" dirty="0" smtClean="0">
                <a:latin typeface="Arial" panose="020B0604020202020204" pitchFamily="34" charset="0"/>
                <a:cs typeface="Arial" panose="020B0604020202020204" pitchFamily="34" charset="0"/>
              </a:rPr>
              <a:t>Major elements of IS security</a:t>
            </a:r>
          </a:p>
          <a:p>
            <a:pPr marL="228580" indent="-228580" fontAlgn="auto">
              <a:spcBef>
                <a:spcPts val="0"/>
              </a:spcBef>
              <a:spcAft>
                <a:spcPts val="0"/>
              </a:spcAft>
              <a:buFont typeface="+mj-lt"/>
              <a:buAutoNum type="arabicPeriod"/>
              <a:defRPr/>
            </a:pPr>
            <a:r>
              <a:rPr lang="en-US" sz="1200" b="1" dirty="0" smtClean="0">
                <a:latin typeface="Arial" panose="020B0604020202020204" pitchFamily="34" charset="0"/>
                <a:cs typeface="Arial" panose="020B0604020202020204" pitchFamily="34" charset="0"/>
              </a:rPr>
              <a:t>Threat </a:t>
            </a:r>
            <a:r>
              <a:rPr lang="en-US" sz="1200" dirty="0" smtClean="0">
                <a:latin typeface="Arial" panose="020B0604020202020204" pitchFamily="34" charset="0"/>
                <a:cs typeface="Arial" panose="020B0604020202020204" pitchFamily="34" charset="0"/>
              </a:rPr>
              <a:t>– person or organization seeks to obtain data or other assets illegally, without owner’s permission and often without owner’s knowledge</a:t>
            </a:r>
          </a:p>
          <a:p>
            <a:pPr marL="228580" indent="-228580" fontAlgn="auto">
              <a:spcBef>
                <a:spcPts val="0"/>
              </a:spcBef>
              <a:spcAft>
                <a:spcPts val="0"/>
              </a:spcAft>
              <a:buFont typeface="+mj-lt"/>
              <a:buAutoNum type="arabicPeriod"/>
              <a:defRPr/>
            </a:pPr>
            <a:r>
              <a:rPr lang="en-US" sz="1200" b="1" dirty="0" smtClean="0">
                <a:latin typeface="Arial" panose="020B0604020202020204" pitchFamily="34" charset="0"/>
                <a:cs typeface="Arial" panose="020B0604020202020204" pitchFamily="34" charset="0"/>
              </a:rPr>
              <a:t>Vulnerability </a:t>
            </a:r>
            <a:r>
              <a:rPr lang="en-US" sz="1200" dirty="0" smtClean="0">
                <a:latin typeface="Arial" panose="020B0604020202020204" pitchFamily="34" charset="0"/>
                <a:cs typeface="Arial" panose="020B0604020202020204" pitchFamily="34" charset="0"/>
              </a:rPr>
              <a:t>– opportunity for threats to gain access to individual or organizational assets; for example, when you buy online, you provide your credit card data, and as data is transmitted over Internet, it is vulnerable to threats </a:t>
            </a:r>
          </a:p>
          <a:p>
            <a:pPr marL="228580" indent="-228580" fontAlgn="auto">
              <a:spcBef>
                <a:spcPts val="0"/>
              </a:spcBef>
              <a:spcAft>
                <a:spcPts val="0"/>
              </a:spcAft>
              <a:buFont typeface="+mj-lt"/>
              <a:buAutoNum type="arabicPeriod"/>
              <a:defRPr/>
            </a:pPr>
            <a:r>
              <a:rPr lang="en-US" sz="1200" b="1" dirty="0" smtClean="0">
                <a:latin typeface="Arial" panose="020B0604020202020204" pitchFamily="34" charset="0"/>
                <a:cs typeface="Arial" panose="020B0604020202020204" pitchFamily="34" charset="0"/>
              </a:rPr>
              <a:t>Safeguard </a:t>
            </a:r>
            <a:r>
              <a:rPr lang="en-US" sz="1200" dirty="0" smtClean="0">
                <a:latin typeface="Arial" panose="020B0604020202020204" pitchFamily="34" charset="0"/>
                <a:cs typeface="Arial" panose="020B0604020202020204" pitchFamily="34" charset="0"/>
              </a:rPr>
              <a:t>– measure individuals or organizations take to block threat from obtaining an asset; not always effective, some threats achieve their goal in spite of safeguards</a:t>
            </a:r>
          </a:p>
          <a:p>
            <a:pPr marL="228580" indent="-228580" fontAlgn="auto">
              <a:spcBef>
                <a:spcPts val="0"/>
              </a:spcBef>
              <a:spcAft>
                <a:spcPts val="0"/>
              </a:spcAft>
              <a:buFont typeface="+mj-lt"/>
              <a:buAutoNum type="arabicPeriod"/>
              <a:defRPr/>
            </a:pPr>
            <a:r>
              <a:rPr lang="en-US" sz="1200" b="1" dirty="0" smtClean="0">
                <a:latin typeface="Arial" panose="020B0604020202020204" pitchFamily="34" charset="0"/>
                <a:cs typeface="Arial" panose="020B0604020202020204" pitchFamily="34" charset="0"/>
              </a:rPr>
              <a:t>Target </a:t>
            </a:r>
            <a:r>
              <a:rPr lang="en-US" sz="1200" dirty="0" smtClean="0">
                <a:latin typeface="Arial" panose="020B0604020202020204" pitchFamily="34" charset="0"/>
                <a:cs typeface="Arial" panose="020B0604020202020204" pitchFamily="34" charset="0"/>
              </a:rPr>
              <a:t>– asset desired by threat</a:t>
            </a:r>
          </a:p>
        </p:txBody>
      </p:sp>
      <p:sp>
        <p:nvSpPr>
          <p:cNvPr id="4" name="Slide Number Placeholder 3"/>
          <p:cNvSpPr>
            <a:spLocks noGrp="1"/>
          </p:cNvSpPr>
          <p:nvPr>
            <p:ph type="sldNum" sz="quarter" idx="10"/>
          </p:nvPr>
        </p:nvSpPr>
        <p:spPr/>
        <p:txBody>
          <a:bodyPr/>
          <a:lstStyle/>
          <a:p>
            <a:fld id="{545BE9C9-070C-4F07-8688-CE62BDDB939F}" type="slidenum">
              <a:rPr lang="en-US" smtClean="0"/>
              <a:pPr/>
              <a:t>5</a:t>
            </a:fld>
            <a:endParaRPr lang="en-US" dirty="0"/>
          </a:p>
        </p:txBody>
      </p:sp>
    </p:spTree>
    <p:extLst>
      <p:ext uri="{BB962C8B-B14F-4D97-AF65-F5344CB8AC3E}">
        <p14:creationId xmlns:p14="http://schemas.microsoft.com/office/powerpoint/2010/main" xmlns="" val="2462316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noFill/>
          <a:ln>
            <a:solidFill>
              <a:srgbClr val="000000"/>
            </a:solidFill>
            <a:miter lim="800000"/>
            <a:headEnd/>
            <a:tailEnd/>
          </a:ln>
        </p:spPr>
      </p:sp>
      <p:sp>
        <p:nvSpPr>
          <p:cNvPr id="16386"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If you access what appears to be your bank’s site without using https (i.e., an unsecured site), you have no safeguard at all. Your login credentials can be quickly recorded and resold to other criminals.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The employer has procedures that state employees are not to post confidential data to any public site, such as Google+, but these procedures were either unknown or ignored. </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A third safeguard is the training that all employees are given.</a:t>
            </a:r>
            <a:endParaRPr lang="en-US" sz="1100" dirty="0" smtClean="0"/>
          </a:p>
        </p:txBody>
      </p:sp>
      <p:sp>
        <p:nvSpPr>
          <p:cNvPr id="16387"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1E356AF0-A9B9-4D6D-886F-287CB1DB5161}" type="slidenum">
              <a:rPr lang="en-US">
                <a:cs typeface="Arial" charset="0"/>
              </a:rPr>
              <a:pPr fontAlgn="base">
                <a:spcBef>
                  <a:spcPct val="0"/>
                </a:spcBef>
                <a:spcAft>
                  <a:spcPct val="0"/>
                </a:spcAft>
              </a:pPr>
              <a:t>6</a:t>
            </a:fld>
            <a:endParaRPr lang="en-US" dirty="0">
              <a:cs typeface="Arial" charset="0"/>
            </a:endParaRPr>
          </a:p>
        </p:txBody>
      </p:sp>
    </p:spTree>
    <p:extLst>
      <p:ext uri="{BB962C8B-B14F-4D97-AF65-F5344CB8AC3E}">
        <p14:creationId xmlns:p14="http://schemas.microsoft.com/office/powerpoint/2010/main" xmlns="" val="10931698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lstStyle/>
          <a:p>
            <a:pPr fontAlgn="auto">
              <a:spcBef>
                <a:spcPts val="0"/>
              </a:spcBef>
              <a:spcAft>
                <a:spcPts val="0"/>
              </a:spcAft>
              <a:defRPr/>
            </a:pPr>
            <a:r>
              <a:rPr lang="en-US" dirty="0" smtClean="0"/>
              <a:t>Sources of security threats:</a:t>
            </a:r>
          </a:p>
          <a:p>
            <a:pPr marL="171450" indent="-171450" fontAlgn="auto">
              <a:spcBef>
                <a:spcPts val="0"/>
              </a:spcBef>
              <a:spcAft>
                <a:spcPts val="0"/>
              </a:spcAft>
              <a:buFont typeface="Arial" pitchFamily="34" charset="0"/>
              <a:buChar char="•"/>
              <a:defRPr/>
            </a:pPr>
            <a:r>
              <a:rPr lang="en-US" dirty="0" smtClean="0"/>
              <a:t>Human error examples: (1) employee misunderstands operating procedures and accidentally deletes customer records; (2) employee inadvertently installs an old database on top of current one while doing backing up; (3) physical accidents, such as driving a forklift through wall of a computer room</a:t>
            </a:r>
          </a:p>
          <a:p>
            <a:pPr marL="171450" indent="-171450" fontAlgn="auto">
              <a:spcBef>
                <a:spcPts val="0"/>
              </a:spcBef>
              <a:spcAft>
                <a:spcPts val="0"/>
              </a:spcAft>
              <a:buFont typeface="Arial" pitchFamily="34" charset="0"/>
              <a:buChar char="•"/>
              <a:defRPr/>
            </a:pPr>
            <a:r>
              <a:rPr lang="en-US" dirty="0" smtClean="0"/>
              <a:t>Computer crime </a:t>
            </a:r>
            <a:r>
              <a:rPr lang="en-US" sz="1200" dirty="0" smtClean="0"/>
              <a:t>–</a:t>
            </a:r>
            <a:r>
              <a:rPr lang="en-US" dirty="0" smtClean="0"/>
              <a:t> intentional destruction or theft of data or other system components</a:t>
            </a:r>
          </a:p>
          <a:p>
            <a:pPr marL="171450" indent="-171450" fontAlgn="auto">
              <a:spcBef>
                <a:spcPts val="0"/>
              </a:spcBef>
              <a:spcAft>
                <a:spcPts val="0"/>
              </a:spcAft>
              <a:buFont typeface="Arial" pitchFamily="34" charset="0"/>
              <a:buChar char="•"/>
              <a:defRPr/>
            </a:pPr>
            <a:r>
              <a:rPr lang="en-US" dirty="0" smtClean="0"/>
              <a:t>Natural disasters </a:t>
            </a:r>
            <a:r>
              <a:rPr lang="en-US" sz="1200" dirty="0" smtClean="0"/>
              <a:t>–</a:t>
            </a:r>
            <a:r>
              <a:rPr lang="en-US" dirty="0" smtClean="0"/>
              <a:t> fires, floods, hurricanes, earthquakes, tsunamis, avalanches, other acts of nature; includes initial loss of capability and service, and losses recovery costs</a:t>
            </a:r>
            <a:endParaRPr lang="en-US" dirty="0"/>
          </a:p>
        </p:txBody>
      </p:sp>
      <p:sp>
        <p:nvSpPr>
          <p:cNvPr id="18435"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74E3493-9124-43A0-9E56-5DE21A393585}" type="slidenum">
              <a:rPr lang="en-US">
                <a:cs typeface="Arial" charset="0"/>
              </a:rPr>
              <a:pPr fontAlgn="base">
                <a:spcBef>
                  <a:spcPct val="0"/>
                </a:spcBef>
                <a:spcAft>
                  <a:spcPct val="0"/>
                </a:spcAft>
              </a:pPr>
              <a:t>7</a:t>
            </a:fld>
            <a:endParaRPr lang="en-US" dirty="0">
              <a:cs typeface="Arial" charset="0"/>
            </a:endParaRPr>
          </a:p>
        </p:txBody>
      </p:sp>
    </p:spTree>
    <p:extLst>
      <p:ext uri="{BB962C8B-B14F-4D97-AF65-F5344CB8AC3E}">
        <p14:creationId xmlns:p14="http://schemas.microsoft.com/office/powerpoint/2010/main" xmlns="" val="745180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p:cNvSpPr>
          <p:nvPr>
            <p:ph type="sldImg"/>
          </p:nvPr>
        </p:nvSpPr>
        <p:spPr bwMode="auto">
          <a:noFill/>
          <a:ln>
            <a:solidFill>
              <a:srgbClr val="000000"/>
            </a:solidFill>
            <a:miter lim="800000"/>
            <a:headEnd/>
            <a:tailEnd/>
          </a:ln>
        </p:spPr>
      </p:sp>
      <p:sp>
        <p:nvSpPr>
          <p:cNvPr id="20482"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r>
              <a:rPr lang="en-US" sz="1100" dirty="0" smtClean="0"/>
              <a:t>These are common threats associated with unauthorized data disclosure.</a:t>
            </a:r>
          </a:p>
        </p:txBody>
      </p:sp>
      <p:sp>
        <p:nvSpPr>
          <p:cNvPr id="2048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5F712BD-9E9D-46C1-A15E-606269A37CE4}" type="slidenum">
              <a:rPr lang="en-US">
                <a:cs typeface="Arial" charset="0"/>
              </a:rPr>
              <a:pPr fontAlgn="base">
                <a:spcBef>
                  <a:spcPct val="0"/>
                </a:spcBef>
                <a:spcAft>
                  <a:spcPct val="0"/>
                </a:spcAft>
              </a:pPr>
              <a:t>8</a:t>
            </a:fld>
            <a:endParaRPr lang="en-US" dirty="0">
              <a:cs typeface="Arial" charset="0"/>
            </a:endParaRPr>
          </a:p>
        </p:txBody>
      </p:sp>
    </p:spTree>
    <p:extLst>
      <p:ext uri="{BB962C8B-B14F-4D97-AF65-F5344CB8AC3E}">
        <p14:creationId xmlns:p14="http://schemas.microsoft.com/office/powerpoint/2010/main" xmlns="" val="31179497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p:spPr>
      </p:sp>
      <p:sp>
        <p:nvSpPr>
          <p:cNvPr id="22530"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sz="1000" dirty="0" smtClean="0"/>
          </a:p>
        </p:txBody>
      </p:sp>
      <p:sp>
        <p:nvSpPr>
          <p:cNvPr id="22531"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9C41E194-765D-4B32-ACAB-E72DD022F01B}" type="slidenum">
              <a:rPr lang="en-US">
                <a:cs typeface="Arial" charset="0"/>
              </a:rPr>
              <a:pPr fontAlgn="base">
                <a:spcBef>
                  <a:spcPct val="0"/>
                </a:spcBef>
                <a:spcAft>
                  <a:spcPct val="0"/>
                </a:spcAft>
              </a:pPr>
              <a:t>9</a:t>
            </a:fld>
            <a:endParaRPr lang="en-US" dirty="0">
              <a:cs typeface="Arial" charset="0"/>
            </a:endParaRPr>
          </a:p>
        </p:txBody>
      </p:sp>
    </p:spTree>
    <p:extLst>
      <p:ext uri="{BB962C8B-B14F-4D97-AF65-F5344CB8AC3E}">
        <p14:creationId xmlns:p14="http://schemas.microsoft.com/office/powerpoint/2010/main" xmlns="" val="23358004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3 Slide">
    <p:bg>
      <p:bgPr>
        <a:solidFill>
          <a:srgbClr val="F2F2F2"/>
        </a:solidFill>
        <a:effectLst/>
      </p:bgPr>
    </p:bg>
    <p:spTree>
      <p:nvGrpSpPr>
        <p:cNvPr id="1" name=""/>
        <p:cNvGrpSpPr/>
        <p:nvPr/>
      </p:nvGrpSpPr>
      <p:grpSpPr>
        <a:xfrm>
          <a:off x="0" y="0"/>
          <a:ext cx="0" cy="0"/>
          <a:chOff x="0" y="0"/>
          <a:chExt cx="0" cy="0"/>
        </a:xfrm>
      </p:grpSpPr>
      <p:sp>
        <p:nvSpPr>
          <p:cNvPr id="13" name="Rectangle 3"/>
          <p:cNvSpPr>
            <a:spLocks noGrp="1" noChangeArrowheads="1"/>
          </p:cNvSpPr>
          <p:nvPr>
            <p:ph type="subTitle" idx="1" hasCustomPrompt="1"/>
          </p:nvPr>
        </p:nvSpPr>
        <p:spPr>
          <a:xfrm>
            <a:off x="1828800" y="3886200"/>
            <a:ext cx="8737600" cy="1219200"/>
          </a:xfrm>
          <a:solidFill>
            <a:srgbClr val="FFFAFA"/>
          </a:solidFill>
          <a:ln w="25400">
            <a:solidFill>
              <a:schemeClr val="accent1"/>
            </a:solidFill>
          </a:ln>
        </p:spPr>
        <p:txBody>
          <a:bodyPr anchor="ctr"/>
          <a:lstStyle>
            <a:lvl1pPr marL="0" marR="0" indent="0" algn="ctr" defTabSz="914400" rtl="0" eaLnBrk="1" fontAlgn="base" latinLnBrk="0" hangingPunct="1">
              <a:lnSpc>
                <a:spcPct val="100000"/>
              </a:lnSpc>
              <a:spcBef>
                <a:spcPct val="20000"/>
              </a:spcBef>
              <a:spcAft>
                <a:spcPct val="0"/>
              </a:spcAft>
              <a:buClr>
                <a:schemeClr val="accent1"/>
              </a:buClr>
              <a:buSzPct val="65000"/>
              <a:buFont typeface="Arial" pitchFamily="34" charset="0"/>
              <a:buNone/>
              <a:tabLst/>
              <a:defRPr sz="4400">
                <a:solidFill>
                  <a:schemeClr val="tx1"/>
                </a:solidFill>
                <a:latin typeface="Arial" pitchFamily="34" charset="0"/>
                <a:ea typeface="Verdana" pitchFamily="34" charset="0"/>
                <a:cs typeface="Arial" pitchFamily="34" charset="0"/>
              </a:defRPr>
            </a:lvl1pPr>
          </a:lstStyle>
          <a:p>
            <a:r>
              <a:rPr lang="en-US" dirty="0" smtClean="0"/>
              <a:t>Click To Edit Master Subtitle Style</a:t>
            </a:r>
          </a:p>
        </p:txBody>
      </p:sp>
      <p:sp>
        <p:nvSpPr>
          <p:cNvPr id="10" name="Title 9"/>
          <p:cNvSpPr>
            <a:spLocks noGrp="1"/>
          </p:cNvSpPr>
          <p:nvPr>
            <p:ph type="title" hasCustomPrompt="1"/>
          </p:nvPr>
        </p:nvSpPr>
        <p:spPr>
          <a:xfrm>
            <a:off x="3666436" y="1524000"/>
            <a:ext cx="4920974" cy="1905000"/>
          </a:xfrm>
          <a:solidFill>
            <a:schemeClr val="bg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a:lstStyle>
            <a:lvl1pPr algn="ctr" rtl="0" eaLnBrk="0" fontAlgn="base" hangingPunct="0">
              <a:spcBef>
                <a:spcPct val="0"/>
              </a:spcBef>
              <a:spcAft>
                <a:spcPct val="0"/>
              </a:spcAft>
              <a:defRPr lang="en-US" sz="4800" b="0" kern="1200" dirty="0">
                <a:solidFill>
                  <a:schemeClr val="tx1"/>
                </a:solidFill>
                <a:latin typeface="Arial" pitchFamily="34" charset="0"/>
                <a:ea typeface="Verdana" pitchFamily="34" charset="0"/>
                <a:cs typeface="Arial" pitchFamily="34" charset="0"/>
              </a:defRPr>
            </a:lvl1pPr>
          </a:lstStyle>
          <a:p>
            <a:r>
              <a:rPr lang="en-US" dirty="0" smtClean="0"/>
              <a:t>Click To Edit Master Title Style</a:t>
            </a:r>
            <a:endParaRPr lang="en-US" dirty="0"/>
          </a:p>
        </p:txBody>
      </p:sp>
      <p:sp>
        <p:nvSpPr>
          <p:cNvPr id="4" name="Footer Placeholder 4"/>
          <p:cNvSpPr>
            <a:spLocks noGrp="1"/>
          </p:cNvSpPr>
          <p:nvPr>
            <p:ph type="ftr" sz="quarter" idx="10"/>
          </p:nvPr>
        </p:nvSpPr>
        <p:spPr>
          <a:xfrm>
            <a:off x="1977723"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Tree>
    <p:extLst>
      <p:ext uri="{BB962C8B-B14F-4D97-AF65-F5344CB8AC3E}">
        <p14:creationId xmlns:p14="http://schemas.microsoft.com/office/powerpoint/2010/main" xmlns="" val="379963785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26438" y="365759"/>
            <a:ext cx="10515600" cy="1097280"/>
          </a:xfrm>
          <a:solidFill>
            <a:srgbClr val="FAF1BC"/>
          </a:solidFill>
          <a:ln w="12700">
            <a:solidFill>
              <a:schemeClr val="tx1"/>
            </a:solidFill>
          </a:ln>
        </p:spPr>
        <p:txBody>
          <a:bodyPr anchor="ctr"/>
          <a:lstStyle>
            <a:lvl1pPr>
              <a:defRPr lang="en-US" dirty="0"/>
            </a:lvl1pPr>
          </a:lstStyle>
          <a:p>
            <a:pPr lvl="0"/>
            <a:r>
              <a:rPr lang="en-US" dirty="0" smtClean="0"/>
              <a:t>Click To Edit Master Title Style</a:t>
            </a:r>
            <a:endParaRPr lang="en-US" dirty="0"/>
          </a:p>
        </p:txBody>
      </p:sp>
      <p:sp>
        <p:nvSpPr>
          <p:cNvPr id="4" name="Footer Placeholder 4"/>
          <p:cNvSpPr>
            <a:spLocks noGrp="1"/>
          </p:cNvSpPr>
          <p:nvPr>
            <p:ph type="ftr" sz="quarter" idx="10"/>
          </p:nvPr>
        </p:nvSpPr>
        <p:spPr>
          <a:xfrm>
            <a:off x="199097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
        <p:nvSpPr>
          <p:cNvPr id="5" name="Text Placeholder 2"/>
          <p:cNvSpPr>
            <a:spLocks noGrp="1"/>
          </p:cNvSpPr>
          <p:nvPr>
            <p:ph idx="1"/>
          </p:nvPr>
        </p:nvSpPr>
        <p:spPr bwMode="auto">
          <a:xfrm>
            <a:off x="772583" y="1559615"/>
            <a:ext cx="10515600" cy="3979793"/>
          </a:xfrm>
          <a:prstGeom prst="rect">
            <a:avLst/>
          </a:prstGeom>
          <a:solidFill>
            <a:srgbClr val="FFFFFF"/>
          </a:solidFill>
          <a:ln>
            <a:noFill/>
          </a:ln>
          <a:extLst/>
        </p:spPr>
        <p:txBody>
          <a:bodyPr vert="horz" wrap="square" lIns="91440" tIns="45720" rIns="91440" bIns="45720" numCol="1" anchor="t" anchorCtr="0" compatLnSpc="1">
            <a:prstTxWarp prst="textNoShape">
              <a:avLst/>
            </a:prstTxWarp>
          </a:bodyPr>
          <a:lstStyle>
            <a:lvl1pPr marL="228600" indent="-228600">
              <a:buFont typeface="Arial" pitchFamily="34" charset="0"/>
              <a:buChar char="•"/>
              <a:tabLst/>
              <a:defRPr/>
            </a:lvl1pPr>
            <a:lvl2pPr marL="463550" indent="-238125">
              <a:buClr>
                <a:srgbClr val="000A1E"/>
              </a:buClr>
              <a:buFont typeface="Arial" pitchFamily="34" charset="0"/>
              <a:buChar char="•"/>
              <a:defRPr/>
            </a:lvl2pPr>
            <a:lvl3pPr marL="622300" indent="-277813">
              <a:buClr>
                <a:srgbClr val="000A1E"/>
              </a:buClr>
              <a:buFont typeface="Arial" panose="020B0604020202020204" pitchFamily="34" charset="0"/>
              <a:buChar char="–"/>
              <a:tabLst/>
              <a:defRPr/>
            </a:lvl3pPr>
            <a:lvl4pPr marL="1087438" indent="-346075">
              <a:buClr>
                <a:srgbClr val="000A1E"/>
              </a:buClr>
              <a:buFont typeface="Wingdings" pitchFamily="2" charset="2"/>
              <a:buChar char="Ø"/>
              <a:defRPr/>
            </a:lvl4pPr>
            <a:lvl5pPr marL="1316038" indent="-346075">
              <a:buClr>
                <a:srgbClr val="000A1E"/>
              </a:buClr>
              <a:buFont typeface="Courier New" pitchFamily="49" charset="0"/>
              <a:buChar char="o"/>
              <a:defRPr/>
            </a:lvl5pPr>
          </a:lstStyle>
          <a:p>
            <a:pPr lvl="0"/>
            <a:r>
              <a:rPr lang="en-US" dirty="0" smtClean="0"/>
              <a:t>Click to edit Master text styles</a:t>
            </a:r>
          </a:p>
          <a:p>
            <a:pPr lvl="2"/>
            <a:r>
              <a:rPr lang="en-US" dirty="0" smtClean="0"/>
              <a:t>Second level</a:t>
            </a:r>
          </a:p>
          <a:p>
            <a:pPr lvl="3"/>
            <a:r>
              <a:rPr lang="en-US" dirty="0" smtClean="0"/>
              <a:t>Third level</a:t>
            </a:r>
          </a:p>
        </p:txBody>
      </p:sp>
      <p:sp>
        <p:nvSpPr>
          <p:cNvPr id="3" name="TextBox 2"/>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10-</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337453453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44641" y="365126"/>
            <a:ext cx="10515600" cy="1097280"/>
          </a:xfrm>
          <a:solidFill>
            <a:srgbClr val="FAF1BC"/>
          </a:solidFill>
          <a:ln w="12700">
            <a:solidFill>
              <a:schemeClr val="tx1"/>
            </a:solidFill>
          </a:ln>
        </p:spPr>
        <p:txBody>
          <a:bodyPr anchor="ctr"/>
          <a:lstStyle>
            <a:lvl1pPr>
              <a:defRPr lang="en-US" dirty="0"/>
            </a:lvl1pPr>
          </a:lstStyle>
          <a:p>
            <a:pPr lvl="0"/>
            <a:r>
              <a:rPr lang="en-US" dirty="0" smtClean="0"/>
              <a:t>Click To Edit Master Title Style</a:t>
            </a:r>
            <a:endParaRPr lang="en-US" dirty="0"/>
          </a:p>
        </p:txBody>
      </p:sp>
      <p:sp>
        <p:nvSpPr>
          <p:cNvPr id="3" name="Footer Placeholder 4"/>
          <p:cNvSpPr>
            <a:spLocks noGrp="1"/>
          </p:cNvSpPr>
          <p:nvPr>
            <p:ph type="ftr" sz="quarter" idx="10"/>
          </p:nvPr>
        </p:nvSpPr>
        <p:spPr>
          <a:xfrm>
            <a:off x="199097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
        <p:nvSpPr>
          <p:cNvPr id="4" name="TextBox 3"/>
          <p:cNvSpPr txBox="1"/>
          <p:nvPr/>
        </p:nvSpPr>
        <p:spPr>
          <a:xfrm>
            <a:off x="10160000" y="6248401"/>
            <a:ext cx="1219200" cy="307777"/>
          </a:xfrm>
          <a:prstGeom prst="rect">
            <a:avLst/>
          </a:prstGeom>
          <a:noFill/>
        </p:spPr>
        <p:txBody>
          <a:bodyPr wrap="square" rtlCol="0">
            <a:spAutoFit/>
          </a:bodyPr>
          <a:lstStyle/>
          <a:p>
            <a:pPr algn="r"/>
            <a:r>
              <a:rPr lang="en-US" sz="1400" baseline="0" dirty="0" smtClean="0">
                <a:latin typeface="Arial" panose="020B0604020202020204" pitchFamily="34" charset="0"/>
                <a:cs typeface="Arial" panose="020B0604020202020204" pitchFamily="34" charset="0"/>
              </a:rPr>
              <a:t>10-</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62654538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Comparison">
    <p:bg>
      <p:bgPr>
        <a:solidFill>
          <a:srgbClr val="F2F2F2"/>
        </a:solidFill>
        <a:effectLst/>
      </p:bgPr>
    </p:bg>
    <p:spTree>
      <p:nvGrpSpPr>
        <p:cNvPr id="1" name=""/>
        <p:cNvGrpSpPr/>
        <p:nvPr/>
      </p:nvGrpSpPr>
      <p:grpSpPr>
        <a:xfrm>
          <a:off x="0" y="0"/>
          <a:ext cx="0" cy="0"/>
          <a:chOff x="0" y="0"/>
          <a:chExt cx="0" cy="0"/>
        </a:xfrm>
      </p:grpSpPr>
      <p:sp>
        <p:nvSpPr>
          <p:cNvPr id="10" name="Footer Placeholder 4"/>
          <p:cNvSpPr>
            <a:spLocks noGrp="1"/>
          </p:cNvSpPr>
          <p:nvPr>
            <p:ph type="ftr" sz="quarter" idx="10"/>
          </p:nvPr>
        </p:nvSpPr>
        <p:spPr>
          <a:xfrm>
            <a:off x="2005492" y="6248400"/>
            <a:ext cx="8229600" cy="304800"/>
          </a:xfrm>
        </p:spPr>
        <p:txBody>
          <a:bodyPr vert="horz" lIns="91440" tIns="45720" rIns="91440" bIns="45720" rtlCol="0" anchor="ctr"/>
          <a:lstStyle>
            <a:lvl1pPr>
              <a:defRPr lang="en-US" smtClean="0">
                <a:solidFill>
                  <a:srgbClr val="000A1E"/>
                </a:solidFill>
                <a:cs typeface="Arial" panose="020B0604020202020204" pitchFamily="34" charset="0"/>
              </a:defRPr>
            </a:lvl1pPr>
          </a:lstStyle>
          <a:p>
            <a:r>
              <a:rPr lang="en-US" dirty="0" smtClean="0"/>
              <a:t>Copyright © 2017 Pearson Education, Inc.</a:t>
            </a:r>
            <a:endParaRPr lang="en-US" dirty="0"/>
          </a:p>
        </p:txBody>
      </p:sp>
      <p:sp>
        <p:nvSpPr>
          <p:cNvPr id="11" name="TextBox 10"/>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10-</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449711248"/>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Comparison">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097280"/>
          </a:xfrm>
          <a:solidFill>
            <a:srgbClr val="FAF1BC"/>
          </a:solidFill>
          <a:ln w="12700">
            <a:solidFill>
              <a:schemeClr val="tx1"/>
            </a:solidFill>
          </a:ln>
        </p:spPr>
        <p:txBody>
          <a:bodyPr anchor="ctr"/>
          <a:lstStyle>
            <a:lvl1pPr>
              <a:defRPr lang="en-US"/>
            </a:lvl1pPr>
          </a:lstStyle>
          <a:p>
            <a:pPr lvl="0"/>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29289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5" name="Text Placeholder 4"/>
          <p:cNvSpPr>
            <a:spLocks noGrp="1"/>
          </p:cNvSpPr>
          <p:nvPr>
            <p:ph type="body" sz="quarter" idx="3"/>
          </p:nvPr>
        </p:nvSpPr>
        <p:spPr>
          <a:xfrm>
            <a:off x="6172200" y="2505074"/>
            <a:ext cx="5183188" cy="110680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Footer Placeholder 4"/>
          <p:cNvSpPr>
            <a:spLocks noGrp="1"/>
          </p:cNvSpPr>
          <p:nvPr>
            <p:ph type="ftr" sz="quarter" idx="10"/>
          </p:nvPr>
        </p:nvSpPr>
        <p:spPr>
          <a:xfrm>
            <a:off x="199224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
        <p:nvSpPr>
          <p:cNvPr id="11" name="TextBox 10"/>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10-</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177950815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and Contentch1">
    <p:bg>
      <p:bgPr>
        <a:solidFill>
          <a:srgbClr val="F2F2F2"/>
        </a:solidFill>
        <a:effectLst/>
      </p:bgPr>
    </p:bg>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a:xfrm>
            <a:off x="1892300" y="6248400"/>
            <a:ext cx="8432800" cy="304800"/>
          </a:xfrm>
        </p:spPr>
        <p:txBody>
          <a:bodyPr/>
          <a:lstStyle>
            <a:lvl1pPr>
              <a:defRPr/>
            </a:lvl1pPr>
          </a:lstStyle>
          <a:p>
            <a:r>
              <a:rPr lang="en-US" dirty="0" smtClean="0"/>
              <a:t>Copyright © 2017 Pearson Education, Inc.</a:t>
            </a:r>
            <a:endParaRPr lang="en-US" dirty="0"/>
          </a:p>
        </p:txBody>
      </p:sp>
      <p:pic>
        <p:nvPicPr>
          <p:cNvPr id="4" name="Picture 4" descr="disclaimer"/>
          <p:cNvPicPr>
            <a:picLocks noChangeAspect="1" noChangeArrowheads="1"/>
          </p:cNvPicPr>
          <p:nvPr/>
        </p:nvPicPr>
        <p:blipFill>
          <a:blip r:embed="rId2" cstate="print"/>
          <a:srcRect/>
          <a:stretch>
            <a:fillRect/>
          </a:stretch>
        </p:blipFill>
        <p:spPr bwMode="auto">
          <a:xfrm>
            <a:off x="2286000" y="1447801"/>
            <a:ext cx="7467600" cy="2265363"/>
          </a:xfrm>
          <a:prstGeom prst="rect">
            <a:avLst/>
          </a:prstGeom>
          <a:noFill/>
          <a:ln w="9525">
            <a:noFill/>
            <a:miter lim="800000"/>
            <a:headEnd/>
            <a:tailEnd/>
          </a:ln>
        </p:spPr>
      </p:pic>
      <p:pic>
        <p:nvPicPr>
          <p:cNvPr id="5" name="Picture 4"/>
          <p:cNvPicPr>
            <a:picLocks noChangeAspect="1"/>
          </p:cNvPicPr>
          <p:nvPr/>
        </p:nvPicPr>
        <p:blipFill>
          <a:blip r:embed="rId3" cstate="print"/>
          <a:stretch>
            <a:fillRect/>
          </a:stretch>
        </p:blipFill>
        <p:spPr>
          <a:xfrm>
            <a:off x="2922714" y="3820012"/>
            <a:ext cx="6943725" cy="1457325"/>
          </a:xfrm>
          <a:prstGeom prst="rect">
            <a:avLst/>
          </a:prstGeom>
        </p:spPr>
      </p:pic>
    </p:spTree>
    <p:extLst>
      <p:ext uri="{BB962C8B-B14F-4D97-AF65-F5344CB8AC3E}">
        <p14:creationId xmlns:p14="http://schemas.microsoft.com/office/powerpoint/2010/main" xmlns="" val="302090950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7" name="Freeform 6"/>
          <p:cNvSpPr/>
          <p:nvPr/>
        </p:nvSpPr>
        <p:spPr>
          <a:xfrm>
            <a:off x="-4233" y="5579166"/>
            <a:ext cx="4766733" cy="1265583"/>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latin typeface="Arial" panose="020B0604020202020204" pitchFamily="34" charset="0"/>
            </a:endParaRPr>
          </a:p>
        </p:txBody>
      </p:sp>
      <p:sp>
        <p:nvSpPr>
          <p:cNvPr id="8" name="Freeform 7"/>
          <p:cNvSpPr/>
          <p:nvPr/>
        </p:nvSpPr>
        <p:spPr>
          <a:xfrm>
            <a:off x="13758" y="5579166"/>
            <a:ext cx="12194117" cy="1308651"/>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rgbClr val="FFDB75">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latin typeface="Arial" panose="020B0604020202020204" pitchFamily="34" charset="0"/>
            </a:endParaRPr>
          </a:p>
        </p:txBody>
      </p:sp>
      <p:sp>
        <p:nvSpPr>
          <p:cNvPr id="1028" name="Title Placeholder 1"/>
          <p:cNvSpPr>
            <a:spLocks noGrp="1"/>
          </p:cNvSpPr>
          <p:nvPr>
            <p:ph type="title"/>
          </p:nvPr>
        </p:nvSpPr>
        <p:spPr bwMode="auto">
          <a:xfrm>
            <a:off x="857894" y="365125"/>
            <a:ext cx="10515600" cy="1097280"/>
          </a:xfrm>
          <a:prstGeom prst="rect">
            <a:avLst/>
          </a:prstGeom>
          <a:solidFill>
            <a:srgbClr val="FAF1BC"/>
          </a:solidFill>
          <a:ln w="12700">
            <a:solidFill>
              <a:schemeClr val="tx1"/>
            </a:solidFill>
          </a:ln>
          <a:extLst/>
        </p:spPr>
        <p:txBody>
          <a:bodyPr anchor="ctr"/>
          <a:lstStyle/>
          <a:p>
            <a:pPr lvl="0"/>
            <a:r>
              <a:rPr lang="en-US" smtClean="0"/>
              <a:t>Click to edit Master title style</a:t>
            </a:r>
            <a:endParaRPr lang="en-US" dirty="0" smtClean="0"/>
          </a:p>
        </p:txBody>
      </p:sp>
      <p:sp>
        <p:nvSpPr>
          <p:cNvPr id="1029" name="Text Placeholder 2"/>
          <p:cNvSpPr>
            <a:spLocks noGrp="1"/>
          </p:cNvSpPr>
          <p:nvPr>
            <p:ph type="body" idx="1"/>
          </p:nvPr>
        </p:nvSpPr>
        <p:spPr bwMode="auto">
          <a:xfrm>
            <a:off x="868622" y="1591710"/>
            <a:ext cx="10515600" cy="3987456"/>
          </a:xfrm>
          <a:prstGeom prst="rect">
            <a:avLst/>
          </a:prstGeom>
          <a:solidFill>
            <a:srgbClr val="FFFFFF"/>
          </a:solidFill>
          <a:ln>
            <a:noFill/>
          </a:ln>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3"/>
            <a:r>
              <a:rPr lang="en-US" smtClean="0"/>
              <a:t>Second level</a:t>
            </a:r>
          </a:p>
          <a:p>
            <a:pPr lvl="4"/>
            <a:r>
              <a:rPr lang="en-US" smtClean="0"/>
              <a:t>Third level</a:t>
            </a:r>
          </a:p>
        </p:txBody>
      </p:sp>
      <p:sp>
        <p:nvSpPr>
          <p:cNvPr id="5" name="Footer Placeholder 4"/>
          <p:cNvSpPr>
            <a:spLocks noGrp="1"/>
          </p:cNvSpPr>
          <p:nvPr>
            <p:ph type="ftr" sz="quarter" idx="3"/>
          </p:nvPr>
        </p:nvSpPr>
        <p:spPr>
          <a:xfrm>
            <a:off x="1977723" y="6248400"/>
            <a:ext cx="8229600" cy="304800"/>
          </a:xfrm>
          <a:prstGeom prst="rect">
            <a:avLst/>
          </a:prstGeom>
        </p:spPr>
        <p:txBody>
          <a:bodyPr vert="horz" lIns="91440" tIns="45720" rIns="91440" bIns="45720" rtlCol="0" anchor="ctr"/>
          <a:lstStyle>
            <a:lvl1pPr algn="ctr">
              <a:defRPr sz="1000" cap="none" spc="200" baseline="0">
                <a:solidFill>
                  <a:schemeClr val="tx1"/>
                </a:solidFill>
                <a:latin typeface="Arial" panose="020B0604020202020204" pitchFamily="34" charset="0"/>
                <a:cs typeface="Arial" charset="0"/>
              </a:defRPr>
            </a:lvl1pPr>
          </a:lstStyle>
          <a:p>
            <a:r>
              <a:rPr lang="en-US" dirty="0" smtClean="0"/>
              <a:t>Copyright © 2017 Pearson Education, Inc.</a:t>
            </a:r>
            <a:endParaRPr lang="en-US" dirty="0"/>
          </a:p>
        </p:txBody>
      </p:sp>
      <p:pic>
        <p:nvPicPr>
          <p:cNvPr id="3" name="Picture 2"/>
          <p:cNvPicPr preferRelativeResize="0">
            <a:picLocks/>
          </p:cNvPicPr>
          <p:nvPr/>
        </p:nvPicPr>
        <p:blipFill>
          <a:blip r:embed="rId8" cstate="print"/>
          <a:stretch>
            <a:fillRect/>
          </a:stretch>
        </p:blipFill>
        <p:spPr>
          <a:xfrm>
            <a:off x="1977723" y="5891630"/>
            <a:ext cx="8321040" cy="274320"/>
          </a:xfrm>
          <a:prstGeom prst="rect">
            <a:avLst/>
          </a:prstGeom>
        </p:spPr>
      </p:pic>
    </p:spTree>
    <p:extLst>
      <p:ext uri="{BB962C8B-B14F-4D97-AF65-F5344CB8AC3E}">
        <p14:creationId xmlns:p14="http://schemas.microsoft.com/office/powerpoint/2010/main" xmlns="" val="396503739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Lst>
  <p:timing>
    <p:tnLst>
      <p:par>
        <p:cTn id="1" dur="indefinite" restart="never" nodeType="tmRoot"/>
      </p:par>
    </p:tnLst>
  </p:timing>
  <p:hf sldNum="0" hdr="0" dt="0"/>
  <p:txStyles>
    <p:titleStyle>
      <a:lvl1pPr algn="l" defTabSz="114300" rtl="0" eaLnBrk="1" fontAlgn="base" hangingPunct="1">
        <a:spcBef>
          <a:spcPct val="0"/>
        </a:spcBef>
        <a:spcAft>
          <a:spcPct val="0"/>
        </a:spcAft>
        <a:defRPr lang="en-US" sz="3600" kern="1200" cap="none" dirty="0" smtClean="0">
          <a:solidFill>
            <a:schemeClr val="tx1"/>
          </a:solidFill>
          <a:latin typeface="Arial" pitchFamily="34" charset="0"/>
          <a:ea typeface="+mn-ea"/>
          <a:cs typeface="Arial" panose="020B0604020202020204" pitchFamily="34" charset="0"/>
        </a:defRPr>
      </a:lvl1pPr>
      <a:lvl2pPr algn="l" rtl="0" eaLnBrk="1" fontAlgn="base" hangingPunct="1">
        <a:spcBef>
          <a:spcPct val="0"/>
        </a:spcBef>
        <a:spcAft>
          <a:spcPct val="0"/>
        </a:spcAft>
        <a:defRPr sz="3200">
          <a:solidFill>
            <a:schemeClr val="tx1"/>
          </a:solidFill>
          <a:latin typeface="Helvetica" pitchFamily="34" charset="0"/>
        </a:defRPr>
      </a:lvl2pPr>
      <a:lvl3pPr algn="l" rtl="0" eaLnBrk="1" fontAlgn="base" hangingPunct="1">
        <a:spcBef>
          <a:spcPct val="0"/>
        </a:spcBef>
        <a:spcAft>
          <a:spcPct val="0"/>
        </a:spcAft>
        <a:defRPr sz="3200">
          <a:solidFill>
            <a:schemeClr val="tx1"/>
          </a:solidFill>
          <a:latin typeface="Helvetica" pitchFamily="34" charset="0"/>
        </a:defRPr>
      </a:lvl3pPr>
      <a:lvl4pPr algn="l" rtl="0" eaLnBrk="1" fontAlgn="base" hangingPunct="1">
        <a:spcBef>
          <a:spcPct val="0"/>
        </a:spcBef>
        <a:spcAft>
          <a:spcPct val="0"/>
        </a:spcAft>
        <a:defRPr sz="3200">
          <a:solidFill>
            <a:schemeClr val="tx1"/>
          </a:solidFill>
          <a:latin typeface="Helvetica" pitchFamily="34" charset="0"/>
        </a:defRPr>
      </a:lvl4pPr>
      <a:lvl5pPr algn="l" rtl="0" eaLnBrk="1" fontAlgn="base" hangingPunct="1">
        <a:spcBef>
          <a:spcPct val="0"/>
        </a:spcBef>
        <a:spcAft>
          <a:spcPct val="0"/>
        </a:spcAft>
        <a:defRPr sz="3200">
          <a:solidFill>
            <a:schemeClr val="tx1"/>
          </a:solidFill>
          <a:latin typeface="Helvetica" pitchFamily="34" charset="0"/>
        </a:defRPr>
      </a:lvl5pPr>
      <a:lvl6pPr marL="457200" algn="l" rtl="0" eaLnBrk="1" fontAlgn="base" hangingPunct="1">
        <a:spcBef>
          <a:spcPct val="0"/>
        </a:spcBef>
        <a:spcAft>
          <a:spcPct val="0"/>
        </a:spcAft>
        <a:defRPr sz="2800">
          <a:solidFill>
            <a:schemeClr val="tx1"/>
          </a:solidFill>
          <a:latin typeface="Franklin Gothic Medium" pitchFamily="34" charset="0"/>
        </a:defRPr>
      </a:lvl6pPr>
      <a:lvl7pPr marL="914400" algn="l" rtl="0" eaLnBrk="1" fontAlgn="base" hangingPunct="1">
        <a:spcBef>
          <a:spcPct val="0"/>
        </a:spcBef>
        <a:spcAft>
          <a:spcPct val="0"/>
        </a:spcAft>
        <a:defRPr sz="2800">
          <a:solidFill>
            <a:schemeClr val="tx1"/>
          </a:solidFill>
          <a:latin typeface="Franklin Gothic Medium" pitchFamily="34" charset="0"/>
        </a:defRPr>
      </a:lvl7pPr>
      <a:lvl8pPr marL="1371600" algn="l" rtl="0" eaLnBrk="1" fontAlgn="base" hangingPunct="1">
        <a:spcBef>
          <a:spcPct val="0"/>
        </a:spcBef>
        <a:spcAft>
          <a:spcPct val="0"/>
        </a:spcAft>
        <a:defRPr sz="2800">
          <a:solidFill>
            <a:schemeClr val="tx1"/>
          </a:solidFill>
          <a:latin typeface="Franklin Gothic Medium" pitchFamily="34" charset="0"/>
        </a:defRPr>
      </a:lvl8pPr>
      <a:lvl9pPr marL="1828800" algn="l" rtl="0" eaLnBrk="1" fontAlgn="base" hangingPunct="1">
        <a:spcBef>
          <a:spcPct val="0"/>
        </a:spcBef>
        <a:spcAft>
          <a:spcPct val="0"/>
        </a:spcAft>
        <a:defRPr sz="2800">
          <a:solidFill>
            <a:schemeClr val="tx1"/>
          </a:solidFill>
          <a:latin typeface="Franklin Gothic Medium" pitchFamily="34" charset="0"/>
        </a:defRPr>
      </a:lvl9pPr>
    </p:titleStyle>
    <p:bodyStyle>
      <a:lvl1pPr marL="225425" indent="-225425" algn="l" rtl="0" eaLnBrk="1" fontAlgn="base" hangingPunct="1">
        <a:spcBef>
          <a:spcPts val="800"/>
        </a:spcBef>
        <a:spcAft>
          <a:spcPct val="0"/>
        </a:spcAft>
        <a:buFont typeface="Arial" pitchFamily="34" charset="0"/>
        <a:buChar char="•"/>
        <a:defRPr sz="2800" kern="1200">
          <a:solidFill>
            <a:schemeClr val="tx1"/>
          </a:solidFill>
          <a:latin typeface="Arial" pitchFamily="34" charset="0"/>
          <a:ea typeface="+mn-ea"/>
          <a:cs typeface="Arial" pitchFamily="34" charset="0"/>
        </a:defRPr>
      </a:lvl1pPr>
      <a:lvl2pPr marL="234950" indent="-234950" algn="l" rtl="0" eaLnBrk="1" fontAlgn="base" hangingPunct="1">
        <a:spcBef>
          <a:spcPts val="300"/>
        </a:spcBef>
        <a:spcAft>
          <a:spcPct val="0"/>
        </a:spcAft>
        <a:buClr>
          <a:srgbClr val="000A1E"/>
        </a:buClr>
        <a:buFont typeface="Arial" pitchFamily="34" charset="0"/>
        <a:buChar char="•"/>
        <a:tabLst/>
        <a:defRPr sz="2800" kern="1200">
          <a:solidFill>
            <a:schemeClr val="tx1"/>
          </a:solidFill>
          <a:latin typeface="Arial" pitchFamily="34" charset="0"/>
          <a:ea typeface="+mn-ea"/>
          <a:cs typeface="Arial" pitchFamily="34" charset="0"/>
        </a:defRPr>
      </a:lvl2pPr>
      <a:lvl3pPr marL="463550" indent="-225425" algn="l" rtl="0" eaLnBrk="1" fontAlgn="base" hangingPunct="1">
        <a:spcBef>
          <a:spcPts val="300"/>
        </a:spcBef>
        <a:spcAft>
          <a:spcPct val="0"/>
        </a:spcAft>
        <a:buClr>
          <a:srgbClr val="000A1E"/>
        </a:buClr>
        <a:buFont typeface="Arial" pitchFamily="34" charset="0"/>
        <a:buChar char="•"/>
        <a:defRPr sz="2800" kern="1200">
          <a:solidFill>
            <a:schemeClr val="tx1"/>
          </a:solidFill>
          <a:latin typeface="Arial" pitchFamily="34" charset="0"/>
          <a:ea typeface="+mn-ea"/>
          <a:cs typeface="Arial" pitchFamily="34" charset="0"/>
        </a:defRPr>
      </a:lvl3pPr>
      <a:lvl4pPr marL="622300" indent="-284163" algn="l" rtl="0" eaLnBrk="1" fontAlgn="base" hangingPunct="1">
        <a:spcBef>
          <a:spcPts val="300"/>
        </a:spcBef>
        <a:spcAft>
          <a:spcPct val="0"/>
        </a:spcAft>
        <a:buClr>
          <a:srgbClr val="000A1E"/>
        </a:buClr>
        <a:buFont typeface="Arial" panose="020B0604020202020204" pitchFamily="34" charset="0"/>
        <a:buChar char="–"/>
        <a:defRPr sz="2800" kern="1200">
          <a:solidFill>
            <a:schemeClr val="tx1"/>
          </a:solidFill>
          <a:latin typeface="Arial" pitchFamily="34" charset="0"/>
          <a:ea typeface="+mn-ea"/>
          <a:cs typeface="Arial" pitchFamily="34" charset="0"/>
        </a:defRPr>
      </a:lvl4pPr>
      <a:lvl5pPr marL="1033463" indent="-384175" algn="l" rtl="0" eaLnBrk="1" fontAlgn="base" hangingPunct="1">
        <a:spcBef>
          <a:spcPts val="300"/>
        </a:spcBef>
        <a:spcAft>
          <a:spcPct val="0"/>
        </a:spcAft>
        <a:buClr>
          <a:srgbClr val="000A1E"/>
        </a:buClr>
        <a:buFont typeface="Wingdings" panose="05000000000000000000" pitchFamily="2" charset="2"/>
        <a:buChar char="Ø"/>
        <a:defRPr sz="2800" kern="1200">
          <a:solidFill>
            <a:schemeClr val="tx1"/>
          </a:solidFill>
          <a:latin typeface="Arial" pitchFamily="34" charset="0"/>
          <a:ea typeface="+mn-ea"/>
          <a:cs typeface="Arial" pitchFamily="34" charset="0"/>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www.banktech.com/anatomy-of-an-advanced-persistent-threat-attack/a/d-id/1316528"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www.ponemon.org/blog/ponemon-institute-releases-2014-cost-of-data-breach-global-analysi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www.debatingeurope.eu/focus/infobox-arguments-for-and-against-eu-data-protection-rule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mashable.com/2014/05/15/google-apps-message-encryp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knx.org/media/docs/Partners/scientific/events/Session%202.pdf"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www.tech-faq.com/sql-injection-attack-vulnerability.html"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hyperlink" Target="https://www.manageengine.com/products/firewall/firewall-analysis.html"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www.creditcards.com/credit-card-news/emv-faq-chip-cards-answers-1264.php"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www.networkworld.com/article/2226161/cisco-subnet/the-target-breach---another-pr-blow-for-antivirus-software.html"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IP_address_spoofin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en.wikipedia.org/wiki/Wardriving" TargetMode="External"/><Relationship Id="rId4" Type="http://schemas.openxmlformats.org/officeDocument/2006/relationships/hyperlink" Target="https://en.wikipedia.org/wiki/Email_spoofing"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Information Security Management</a:t>
            </a:r>
            <a:endParaRPr lang="en-US" dirty="0"/>
          </a:p>
        </p:txBody>
      </p:sp>
      <p:sp>
        <p:nvSpPr>
          <p:cNvPr id="3" name="Title 2"/>
          <p:cNvSpPr>
            <a:spLocks noGrp="1"/>
          </p:cNvSpPr>
          <p:nvPr>
            <p:ph type="title"/>
          </p:nvPr>
        </p:nvSpPr>
        <p:spPr/>
        <p:txBody>
          <a:bodyPr/>
          <a:lstStyle/>
          <a:p>
            <a:r>
              <a:rPr lang="en-US" dirty="0" smtClean="0"/>
              <a:t>Chapter 10</a:t>
            </a:r>
            <a:endParaRPr lang="en-US" dirty="0"/>
          </a:p>
        </p:txBody>
      </p:sp>
    </p:spTree>
    <p:extLst>
      <p:ext uri="{BB962C8B-B14F-4D97-AF65-F5344CB8AC3E}">
        <p14:creationId xmlns:p14="http://schemas.microsoft.com/office/powerpoint/2010/main" xmlns="" val="30764310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r>
              <a:rPr lang="en-US" sz="3600" dirty="0" smtClean="0">
                <a:latin typeface="Arial" charset="0"/>
                <a:cs typeface="Arial" charset="0"/>
              </a:rPr>
              <a:t>Faulty Service</a:t>
            </a: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sp>
        <p:nvSpPr>
          <p:cNvPr id="23555" name="Content Placeholder 2"/>
          <p:cNvSpPr>
            <a:spLocks noGrp="1"/>
          </p:cNvSpPr>
          <p:nvPr>
            <p:ph idx="1"/>
          </p:nvPr>
        </p:nvSpPr>
        <p:spPr>
          <a:xfrm>
            <a:off x="888959" y="1559616"/>
            <a:ext cx="10424160" cy="3840480"/>
          </a:xfrm>
        </p:spPr>
        <p:txBody>
          <a:bodyPr numCol="2"/>
          <a:lstStyle/>
          <a:p>
            <a:pPr marL="273050" indent="-182563">
              <a:buFont typeface="Arial" charset="0"/>
              <a:buChar char="•"/>
            </a:pPr>
            <a:r>
              <a:rPr lang="en-US" dirty="0">
                <a:latin typeface="Arial" charset="0"/>
                <a:cs typeface="Arial" charset="0"/>
              </a:rPr>
              <a:t>Incorrect data modification </a:t>
            </a:r>
            <a:r>
              <a:rPr lang="en-US" dirty="0" smtClean="0">
                <a:latin typeface="Arial" charset="0"/>
                <a:cs typeface="Arial" charset="0"/>
              </a:rPr>
              <a:t>	</a:t>
            </a:r>
            <a:endParaRPr lang="en-US" dirty="0">
              <a:latin typeface="Arial" charset="0"/>
              <a:cs typeface="Arial" charset="0"/>
            </a:endParaRPr>
          </a:p>
          <a:p>
            <a:pPr marL="273050" indent="-182563">
              <a:buFont typeface="Arial" charset="0"/>
              <a:buChar char="•"/>
            </a:pPr>
            <a:r>
              <a:rPr lang="en-US" dirty="0">
                <a:latin typeface="Arial" charset="0"/>
                <a:cs typeface="Arial" charset="0"/>
              </a:rPr>
              <a:t>Systems working incorrectly</a:t>
            </a:r>
          </a:p>
          <a:p>
            <a:pPr marL="273050" indent="-182563">
              <a:buFont typeface="Arial" charset="0"/>
              <a:buChar char="•"/>
            </a:pPr>
            <a:r>
              <a:rPr lang="en-US" dirty="0">
                <a:latin typeface="Arial" charset="0"/>
                <a:cs typeface="Arial" charset="0"/>
              </a:rPr>
              <a:t>Procedural mistakes </a:t>
            </a:r>
          </a:p>
          <a:p>
            <a:pPr marL="273050" indent="-182563">
              <a:buFont typeface="Arial" charset="0"/>
              <a:buChar char="•"/>
            </a:pPr>
            <a:r>
              <a:rPr lang="en-US" dirty="0">
                <a:latin typeface="Arial" charset="0"/>
                <a:cs typeface="Arial" charset="0"/>
              </a:rPr>
              <a:t>Programming errors</a:t>
            </a:r>
          </a:p>
          <a:p>
            <a:pPr marL="273050" indent="-182563">
              <a:buFont typeface="Arial" charset="0"/>
              <a:buChar char="•"/>
            </a:pPr>
            <a:r>
              <a:rPr lang="en-US" dirty="0">
                <a:latin typeface="Arial" charset="0"/>
                <a:cs typeface="Arial" charset="0"/>
              </a:rPr>
              <a:t>IT installation </a:t>
            </a:r>
            <a:r>
              <a:rPr lang="en-US" dirty="0" smtClean="0">
                <a:latin typeface="Arial" charset="0"/>
                <a:cs typeface="Arial" charset="0"/>
              </a:rPr>
              <a:t>errors</a:t>
            </a:r>
          </a:p>
          <a:p>
            <a:pPr marL="273050" indent="-182563">
              <a:buFont typeface="Arial" charset="0"/>
              <a:buChar char="•"/>
            </a:pPr>
            <a:endParaRPr lang="en-US" dirty="0" smtClean="0">
              <a:latin typeface="Arial" charset="0"/>
              <a:cs typeface="Arial" charset="0"/>
            </a:endParaRPr>
          </a:p>
          <a:p>
            <a:pPr marL="273050" indent="-182563">
              <a:buFont typeface="Arial" charset="0"/>
              <a:buChar char="•"/>
            </a:pPr>
            <a:endParaRPr lang="en-US" dirty="0">
              <a:latin typeface="Arial" charset="0"/>
              <a:cs typeface="Arial" charset="0"/>
            </a:endParaRPr>
          </a:p>
          <a:p>
            <a:pPr marL="457200" indent="-182563">
              <a:buFont typeface="Arial" charset="0"/>
              <a:buChar char="•"/>
            </a:pPr>
            <a:r>
              <a:rPr lang="en-US" dirty="0" smtClean="0">
                <a:latin typeface="Arial" charset="0"/>
                <a:cs typeface="Arial" charset="0"/>
              </a:rPr>
              <a:t>Usurpation</a:t>
            </a:r>
            <a:endParaRPr lang="en-US" dirty="0">
              <a:latin typeface="Arial" charset="0"/>
              <a:cs typeface="Arial" charset="0"/>
            </a:endParaRPr>
          </a:p>
          <a:p>
            <a:pPr marL="457200" indent="-182563">
              <a:buFont typeface="Arial" charset="0"/>
              <a:buChar char="•"/>
            </a:pPr>
            <a:r>
              <a:rPr lang="en-US" dirty="0" smtClean="0">
                <a:latin typeface="Arial" charset="0"/>
                <a:cs typeface="Arial" charset="0"/>
              </a:rPr>
              <a:t>Denial </a:t>
            </a:r>
            <a:r>
              <a:rPr lang="en-US" dirty="0">
                <a:latin typeface="Arial" charset="0"/>
                <a:cs typeface="Arial" charset="0"/>
              </a:rPr>
              <a:t>of service (unintentional)</a:t>
            </a:r>
          </a:p>
          <a:p>
            <a:pPr marL="457200" indent="-182563">
              <a:buFont typeface="Arial" charset="0"/>
              <a:buChar char="•"/>
            </a:pPr>
            <a:r>
              <a:rPr lang="en-US" dirty="0">
                <a:latin typeface="Arial" charset="0"/>
                <a:cs typeface="Arial" charset="0"/>
              </a:rPr>
              <a:t>Denial-of-service attacks</a:t>
            </a:r>
            <a:r>
              <a:rPr lang="en-US" i="1" dirty="0">
                <a:latin typeface="Arial" charset="0"/>
                <a:cs typeface="Arial" charset="0"/>
              </a:rPr>
              <a:t> </a:t>
            </a:r>
            <a:r>
              <a:rPr lang="en-US" dirty="0">
                <a:latin typeface="Arial" charset="0"/>
                <a:cs typeface="Arial" charset="0"/>
              </a:rPr>
              <a:t>(intentional)</a:t>
            </a:r>
          </a:p>
          <a:p>
            <a:pPr marL="273050" indent="-182563">
              <a:buFont typeface="Arial" charset="0"/>
              <a:buChar char="•"/>
            </a:pPr>
            <a:endParaRPr lang="en-US" dirty="0">
              <a:latin typeface="Arial" charset="0"/>
              <a:cs typeface="Arial"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p:txBody>
          <a:bodyPr/>
          <a:lstStyle/>
          <a:p>
            <a:r>
              <a:rPr lang="en-US" dirty="0" smtClean="0">
                <a:latin typeface="Arial" charset="0"/>
                <a:cs typeface="Arial" charset="0"/>
              </a:rPr>
              <a:t>Loss of Infrastructure</a:t>
            </a: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sp>
        <p:nvSpPr>
          <p:cNvPr id="25603" name="Content Placeholder 2"/>
          <p:cNvSpPr>
            <a:spLocks noGrp="1"/>
          </p:cNvSpPr>
          <p:nvPr>
            <p:ph idx="1"/>
          </p:nvPr>
        </p:nvSpPr>
        <p:spPr/>
        <p:txBody>
          <a:bodyPr/>
          <a:lstStyle/>
          <a:p>
            <a:pPr marL="222250" indent="-222250">
              <a:buFont typeface="Arial" charset="0"/>
              <a:buChar char="•"/>
            </a:pPr>
            <a:r>
              <a:rPr lang="en-US" dirty="0" smtClean="0">
                <a:latin typeface="Arial" charset="0"/>
                <a:cs typeface="Arial" charset="0"/>
              </a:rPr>
              <a:t>Human accidents</a:t>
            </a:r>
          </a:p>
          <a:p>
            <a:pPr marL="222250" indent="-222250">
              <a:buFont typeface="Arial" charset="0"/>
              <a:buChar char="•"/>
            </a:pPr>
            <a:r>
              <a:rPr lang="en-US" dirty="0" smtClean="0">
                <a:latin typeface="Arial" charset="0"/>
                <a:cs typeface="Arial" charset="0"/>
              </a:rPr>
              <a:t>Theft and terrorist events</a:t>
            </a:r>
          </a:p>
          <a:p>
            <a:pPr marL="222250" indent="-222250">
              <a:buFont typeface="Arial" charset="0"/>
              <a:buChar char="•"/>
            </a:pPr>
            <a:r>
              <a:rPr lang="en-US" dirty="0" smtClean="0">
                <a:latin typeface="Arial" charset="0"/>
                <a:cs typeface="Arial" charset="0"/>
              </a:rPr>
              <a:t>Disgruntled or terminated employee</a:t>
            </a:r>
          </a:p>
          <a:p>
            <a:pPr marL="222250" indent="-222250">
              <a:buFont typeface="Arial" charset="0"/>
              <a:buChar char="•"/>
            </a:pPr>
            <a:r>
              <a:rPr lang="en-US" dirty="0" smtClean="0">
                <a:latin typeface="Arial" charset="0"/>
                <a:cs typeface="Arial" charset="0"/>
              </a:rPr>
              <a:t>Natural disasters</a:t>
            </a:r>
          </a:p>
          <a:p>
            <a:pPr marL="222250" indent="-222250">
              <a:buFont typeface="Arial" charset="0"/>
              <a:buChar char="•"/>
            </a:pPr>
            <a:r>
              <a:rPr lang="en-US" b="1" dirty="0" smtClean="0">
                <a:latin typeface="Arial" charset="0"/>
                <a:cs typeface="Arial" charset="0"/>
                <a:hlinkClick r:id="rId3"/>
              </a:rPr>
              <a:t>Advanced Persistent Threat</a:t>
            </a:r>
            <a:r>
              <a:rPr lang="en-US" dirty="0" smtClean="0">
                <a:latin typeface="Arial" charset="0"/>
                <a:cs typeface="Arial" charset="0"/>
              </a:rPr>
              <a:t> (APT1)</a:t>
            </a:r>
          </a:p>
          <a:p>
            <a:pPr lvl="2" indent="-296863"/>
            <a:r>
              <a:rPr lang="en-US" dirty="0" smtClean="0"/>
              <a:t>Theft </a:t>
            </a:r>
            <a:r>
              <a:rPr lang="en-US" dirty="0"/>
              <a:t>of intellectual property from U.S. </a:t>
            </a:r>
            <a:r>
              <a:rPr lang="en-US" dirty="0" smtClean="0"/>
              <a:t>firms</a:t>
            </a:r>
            <a:endParaRPr lang="en-US"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Information Systems Security</a:t>
            </a:r>
          </a:p>
        </p:txBody>
      </p:sp>
      <p:sp>
        <p:nvSpPr>
          <p:cNvPr id="4" name="Footer Placeholder 3"/>
          <p:cNvSpPr>
            <a:spLocks noGrp="1"/>
          </p:cNvSpPr>
          <p:nvPr>
            <p:ph type="ftr" sz="quarter" idx="10"/>
          </p:nvPr>
        </p:nvSpPr>
        <p:spPr/>
        <p:txBody>
          <a:bodyPr/>
          <a:lstStyle/>
          <a:p>
            <a:r>
              <a:rPr lang="en-US" dirty="0" smtClean="0"/>
              <a:t>Copyright © 2017 Pearson Education, Inc.</a:t>
            </a:r>
            <a:endParaRPr lang="en-US" dirty="0"/>
          </a:p>
        </p:txBody>
      </p:sp>
      <p:sp>
        <p:nvSpPr>
          <p:cNvPr id="3" name="Content Placeholder 2"/>
          <p:cNvSpPr>
            <a:spLocks noGrp="1"/>
          </p:cNvSpPr>
          <p:nvPr>
            <p:ph idx="1"/>
          </p:nvPr>
        </p:nvSpPr>
        <p:spPr/>
        <p:txBody>
          <a:bodyPr/>
          <a:lstStyle/>
          <a:p>
            <a:pPr marL="223838" indent="-223838">
              <a:buFont typeface="Arial" panose="020B0604020202020204" pitchFamily="34" charset="0"/>
              <a:buChar char="•"/>
            </a:pPr>
            <a:r>
              <a:rPr lang="en-US" sz="3200" dirty="0" smtClean="0"/>
              <a:t>Appropriate trade-off between risk </a:t>
            </a:r>
            <a:r>
              <a:rPr lang="en-US" sz="3200" dirty="0"/>
              <a:t>of loss and </a:t>
            </a:r>
            <a:r>
              <a:rPr lang="en-US" sz="3200" dirty="0" smtClean="0"/>
              <a:t>cost </a:t>
            </a:r>
            <a:r>
              <a:rPr lang="en-US" sz="3200" dirty="0"/>
              <a:t>of implementing </a:t>
            </a:r>
            <a:r>
              <a:rPr lang="en-US" sz="3200" dirty="0" smtClean="0"/>
              <a:t>safeguards</a:t>
            </a:r>
          </a:p>
          <a:p>
            <a:pPr marL="223838" indent="-223838">
              <a:buFont typeface="Arial" panose="020B0604020202020204" pitchFamily="34" charset="0"/>
              <a:buChar char="•"/>
            </a:pPr>
            <a:r>
              <a:rPr lang="en-US" sz="3200" dirty="0" smtClean="0"/>
              <a:t>Use </a:t>
            </a:r>
            <a:r>
              <a:rPr lang="en-US" sz="3200" dirty="0"/>
              <a:t>antivirus </a:t>
            </a:r>
            <a:r>
              <a:rPr lang="en-US" sz="3200" dirty="0" smtClean="0"/>
              <a:t>software</a:t>
            </a:r>
          </a:p>
          <a:p>
            <a:pPr marL="223838" indent="-223838">
              <a:buFont typeface="Arial" panose="020B0604020202020204" pitchFamily="34" charset="0"/>
              <a:buChar char="•"/>
            </a:pPr>
            <a:r>
              <a:rPr lang="en-US" sz="3200" dirty="0" smtClean="0"/>
              <a:t>Deleting </a:t>
            </a:r>
            <a:r>
              <a:rPr lang="en-US" sz="3200" dirty="0"/>
              <a:t>browser </a:t>
            </a:r>
            <a:r>
              <a:rPr lang="en-US" sz="3200" dirty="0" smtClean="0"/>
              <a:t>cookies</a:t>
            </a:r>
            <a:r>
              <a:rPr lang="en-US" sz="3200" dirty="0"/>
              <a:t> </a:t>
            </a:r>
            <a:r>
              <a:rPr lang="en-US" sz="3200" dirty="0" smtClean="0"/>
              <a:t>(Worth it?)</a:t>
            </a:r>
          </a:p>
          <a:p>
            <a:pPr marL="223838" indent="-223838">
              <a:buFont typeface="Arial" panose="020B0604020202020204" pitchFamily="34" charset="0"/>
              <a:buChar char="•"/>
            </a:pPr>
            <a:r>
              <a:rPr lang="en-US" sz="3200" dirty="0"/>
              <a:t>Get in front </a:t>
            </a:r>
            <a:r>
              <a:rPr lang="en-US" sz="3200" dirty="0" smtClean="0"/>
              <a:t>of </a:t>
            </a:r>
            <a:r>
              <a:rPr lang="en-US" sz="3200" dirty="0"/>
              <a:t>security </a:t>
            </a:r>
            <a:r>
              <a:rPr lang="en-US" sz="3200" dirty="0" smtClean="0"/>
              <a:t>problems </a:t>
            </a:r>
            <a:r>
              <a:rPr lang="en-US" sz="3200" dirty="0"/>
              <a:t>by making </a:t>
            </a:r>
            <a:r>
              <a:rPr lang="en-US" sz="3200" dirty="0" smtClean="0"/>
              <a:t>appropriate trade-offs</a:t>
            </a:r>
            <a:endParaRPr lang="en-US" sz="3200" dirty="0"/>
          </a:p>
        </p:txBody>
      </p:sp>
    </p:spTree>
    <p:extLst>
      <p:ext uri="{BB962C8B-B14F-4D97-AF65-F5344CB8AC3E}">
        <p14:creationId xmlns:p14="http://schemas.microsoft.com/office/powerpoint/2010/main" xmlns="" val="9907754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a:t>
            </a:r>
            <a:r>
              <a:rPr lang="en-US" dirty="0"/>
              <a:t>: How Big Is the Computer Security Problem</a:t>
            </a:r>
            <a:r>
              <a:rPr lang="en-US" dirty="0" smtClean="0"/>
              <a:t>?</a:t>
            </a:r>
            <a:endParaRPr lang="en-US" sz="3600" dirty="0"/>
          </a:p>
        </p:txBody>
      </p:sp>
      <p:sp>
        <p:nvSpPr>
          <p:cNvPr id="5" name="Footer Placeholder 4"/>
          <p:cNvSpPr>
            <a:spLocks noGrp="1"/>
          </p:cNvSpPr>
          <p:nvPr>
            <p:ph type="ftr" sz="quarter" idx="10"/>
          </p:nvPr>
        </p:nvSpPr>
        <p:spPr/>
        <p:txBody>
          <a:bodyPr/>
          <a:lstStyle/>
          <a:p>
            <a:r>
              <a:rPr lang="en-US" dirty="0" smtClean="0"/>
              <a:t>Copyright © 2017 Pearson Education, Inc.</a:t>
            </a:r>
            <a:endParaRPr lang="en-US" dirty="0"/>
          </a:p>
        </p:txBody>
      </p:sp>
      <p:sp>
        <p:nvSpPr>
          <p:cNvPr id="7" name="AutoShape 3"/>
          <p:cNvSpPr>
            <a:spLocks noChangeAspect="1" noChangeArrowheads="1" noTextEdit="1"/>
          </p:cNvSpPr>
          <p:nvPr/>
        </p:nvSpPr>
        <p:spPr bwMode="auto">
          <a:xfrm>
            <a:off x="1189878" y="1578150"/>
            <a:ext cx="9858375" cy="402336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3" name="Picture 2"/>
          <p:cNvPicPr>
            <a:picLocks noChangeAspect="1"/>
          </p:cNvPicPr>
          <p:nvPr/>
        </p:nvPicPr>
        <p:blipFill>
          <a:blip r:embed="rId3" cstate="print"/>
          <a:stretch>
            <a:fillRect/>
          </a:stretch>
        </p:blipFill>
        <p:spPr>
          <a:xfrm>
            <a:off x="1167301" y="1545531"/>
            <a:ext cx="9870279" cy="4035902"/>
          </a:xfrm>
          <a:prstGeom prst="rect">
            <a:avLst/>
          </a:prstGeom>
        </p:spPr>
      </p:pic>
    </p:spTree>
    <p:extLst>
      <p:ext uri="{BB962C8B-B14F-4D97-AF65-F5344CB8AC3E}">
        <p14:creationId xmlns:p14="http://schemas.microsoft.com/office/powerpoint/2010/main" xmlns="" val="2978286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Computer Crime </a:t>
            </a:r>
            <a:r>
              <a:rPr lang="en-US" dirty="0" smtClean="0"/>
              <a:t>Costs by Attack Type</a:t>
            </a:r>
            <a:endParaRPr lang="en-US" sz="3600"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8" name="AutoShape 3"/>
          <p:cNvSpPr>
            <a:spLocks noChangeAspect="1" noChangeArrowheads="1" noTextEdit="1"/>
          </p:cNvSpPr>
          <p:nvPr/>
        </p:nvSpPr>
        <p:spPr bwMode="auto">
          <a:xfrm>
            <a:off x="1485234" y="1644649"/>
            <a:ext cx="9144000" cy="39319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p:cNvPicPr>
            <a:picLocks noChangeAspect="1"/>
          </p:cNvPicPr>
          <p:nvPr/>
        </p:nvPicPr>
        <p:blipFill>
          <a:blip r:embed="rId3" cstate="print"/>
          <a:stretch>
            <a:fillRect/>
          </a:stretch>
        </p:blipFill>
        <p:spPr>
          <a:xfrm>
            <a:off x="1523948" y="1562156"/>
            <a:ext cx="9156986" cy="3944454"/>
          </a:xfrm>
          <a:prstGeom prst="rect">
            <a:avLst/>
          </a:prstGeom>
        </p:spPr>
      </p:pic>
    </p:spTree>
    <p:extLst>
      <p:ext uri="{BB962C8B-B14F-4D97-AF65-F5344CB8AC3E}">
        <p14:creationId xmlns:p14="http://schemas.microsoft.com/office/powerpoint/2010/main" xmlns="" val="17155524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Ponemon S</a:t>
            </a:r>
            <a:r>
              <a:rPr lang="en-US" dirty="0" smtClean="0"/>
              <a:t>tudy Findings (2014)</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72583" y="1559615"/>
            <a:ext cx="10515600" cy="4093039"/>
          </a:xfrm>
        </p:spPr>
        <p:txBody>
          <a:bodyPr/>
          <a:lstStyle/>
          <a:p>
            <a:r>
              <a:rPr lang="en-US" dirty="0"/>
              <a:t>Malicious </a:t>
            </a:r>
            <a:r>
              <a:rPr lang="en-US" dirty="0" smtClean="0"/>
              <a:t>insiders </a:t>
            </a:r>
            <a:r>
              <a:rPr lang="en-US" dirty="0"/>
              <a:t>increasingly </a:t>
            </a:r>
            <a:r>
              <a:rPr lang="en-US" dirty="0" smtClean="0"/>
              <a:t>serious threat</a:t>
            </a:r>
          </a:p>
          <a:p>
            <a:r>
              <a:rPr lang="en-US" dirty="0" smtClean="0"/>
              <a:t>Business </a:t>
            </a:r>
            <a:r>
              <a:rPr lang="en-US" dirty="0"/>
              <a:t>disruption and data loss </a:t>
            </a:r>
            <a:r>
              <a:rPr lang="en-US" dirty="0" smtClean="0"/>
              <a:t>principal </a:t>
            </a:r>
            <a:r>
              <a:rPr lang="en-US" dirty="0"/>
              <a:t>costs of </a:t>
            </a:r>
            <a:r>
              <a:rPr lang="en-US" dirty="0" smtClean="0"/>
              <a:t>computer crime</a:t>
            </a:r>
          </a:p>
          <a:p>
            <a:r>
              <a:rPr lang="en-US" dirty="0"/>
              <a:t>N</a:t>
            </a:r>
            <a:r>
              <a:rPr lang="en-US" dirty="0" smtClean="0"/>
              <a:t>egligent </a:t>
            </a:r>
            <a:r>
              <a:rPr lang="en-US" dirty="0"/>
              <a:t>employees, personal devices connecting to </a:t>
            </a:r>
            <a:r>
              <a:rPr lang="en-US" dirty="0" smtClean="0"/>
              <a:t> </a:t>
            </a:r>
            <a:r>
              <a:rPr lang="en-US" dirty="0"/>
              <a:t>corporate network</a:t>
            </a:r>
            <a:r>
              <a:rPr lang="en-US" dirty="0" smtClean="0"/>
              <a:t>, use </a:t>
            </a:r>
            <a:r>
              <a:rPr lang="en-US" dirty="0"/>
              <a:t>of commercial cloud-based applications pose </a:t>
            </a:r>
            <a:r>
              <a:rPr lang="en-US" dirty="0" smtClean="0"/>
              <a:t>significant </a:t>
            </a:r>
            <a:r>
              <a:rPr lang="en-US" dirty="0"/>
              <a:t>security </a:t>
            </a:r>
            <a:r>
              <a:rPr lang="en-US" dirty="0" smtClean="0"/>
              <a:t>threats</a:t>
            </a:r>
            <a:endParaRPr lang="en-US" dirty="0"/>
          </a:p>
          <a:p>
            <a:r>
              <a:rPr lang="en-US" dirty="0"/>
              <a:t>Security safeguards </a:t>
            </a:r>
            <a:r>
              <a:rPr lang="en-US" dirty="0" smtClean="0"/>
              <a:t>work</a:t>
            </a:r>
          </a:p>
          <a:p>
            <a:r>
              <a:rPr lang="en-US" dirty="0">
                <a:hlinkClick r:id="rId3"/>
              </a:rPr>
              <a:t>Ponemon Study </a:t>
            </a:r>
            <a:r>
              <a:rPr lang="en-US" dirty="0" smtClean="0">
                <a:hlinkClick r:id="rId3"/>
              </a:rPr>
              <a:t>2014</a:t>
            </a:r>
            <a:endParaRPr lang="en-US" dirty="0"/>
          </a:p>
        </p:txBody>
      </p:sp>
    </p:spTree>
    <p:extLst>
      <p:ext uri="{BB962C8B-B14F-4D97-AF65-F5344CB8AC3E}">
        <p14:creationId xmlns:p14="http://schemas.microsoft.com/office/powerpoint/2010/main" xmlns="" val="19084643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stretch>
            <a:fillRect/>
          </a:stretch>
        </p:blipFill>
        <p:spPr>
          <a:xfrm>
            <a:off x="3359182" y="1679234"/>
            <a:ext cx="7231238" cy="3932261"/>
          </a:xfrm>
          <a:prstGeom prst="rect">
            <a:avLst/>
          </a:prstGeom>
        </p:spPr>
      </p:pic>
      <p:sp>
        <p:nvSpPr>
          <p:cNvPr id="2" name="Title 1"/>
          <p:cNvSpPr>
            <a:spLocks noGrp="1"/>
          </p:cNvSpPr>
          <p:nvPr>
            <p:ph type="title"/>
          </p:nvPr>
        </p:nvSpPr>
        <p:spPr>
          <a:solidFill>
            <a:srgbClr val="FFE48F"/>
          </a:solidFill>
          <a:ln w="12700">
            <a:solidFill>
              <a:schemeClr val="tx1"/>
            </a:solidFill>
          </a:ln>
        </p:spPr>
        <p:txBody>
          <a:bodyPr anchor="ctr"/>
          <a:lstStyle/>
          <a:p>
            <a:pPr marL="857250" indent="-857250"/>
            <a:r>
              <a:rPr lang="en-US" dirty="0" smtClean="0"/>
              <a:t>Q3: </a:t>
            </a:r>
            <a:r>
              <a:rPr lang="en-US" dirty="0"/>
              <a:t>How Should You Respond to Security Threats?</a:t>
            </a:r>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7" name="Content Placeholder 6"/>
          <p:cNvSpPr>
            <a:spLocks noGrp="1"/>
          </p:cNvSpPr>
          <p:nvPr>
            <p:ph idx="1"/>
          </p:nvPr>
        </p:nvSpPr>
        <p:spPr>
          <a:xfrm>
            <a:off x="1378211" y="1978429"/>
            <a:ext cx="1917907" cy="1400558"/>
          </a:xfrm>
          <a:solidFill>
            <a:schemeClr val="accent2"/>
          </a:solidFill>
          <a:ln>
            <a:solidFill>
              <a:schemeClr val="accent1"/>
            </a:solidFill>
          </a:ln>
        </p:spPr>
        <p:txBody>
          <a:bodyPr/>
          <a:lstStyle/>
          <a:p>
            <a:pPr marL="0" indent="0">
              <a:buNone/>
            </a:pPr>
            <a:r>
              <a:rPr lang="en-US" sz="2400" b="1" dirty="0"/>
              <a:t>Personal Security Safeguards</a:t>
            </a:r>
          </a:p>
        </p:txBody>
      </p:sp>
      <p:sp>
        <p:nvSpPr>
          <p:cNvPr id="8" name="AutoShape 3"/>
          <p:cNvSpPr>
            <a:spLocks noChangeAspect="1" noChangeArrowheads="1" noTextEdit="1"/>
          </p:cNvSpPr>
          <p:nvPr/>
        </p:nvSpPr>
        <p:spPr bwMode="auto">
          <a:xfrm>
            <a:off x="3022600" y="1517650"/>
            <a:ext cx="6146801" cy="3822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extBox 8"/>
          <p:cNvSpPr txBox="1"/>
          <p:nvPr/>
        </p:nvSpPr>
        <p:spPr>
          <a:xfrm>
            <a:off x="6982691" y="1978429"/>
            <a:ext cx="4209717" cy="400110"/>
          </a:xfrm>
          <a:prstGeom prst="rect">
            <a:avLst/>
          </a:prstGeom>
          <a:solidFill>
            <a:schemeClr val="accent2"/>
          </a:solidFill>
        </p:spPr>
        <p:txBody>
          <a:bodyPr wrap="square" rtlCol="0">
            <a:spAutoFit/>
          </a:bodyPr>
          <a:lstStyle/>
          <a:p>
            <a:r>
              <a:rPr lang="en-US" sz="2000" b="1" dirty="0">
                <a:latin typeface="Arial" panose="020B0604020202020204" pitchFamily="34" charset="0"/>
                <a:cs typeface="Arial" panose="020B0604020202020204" pitchFamily="34" charset="0"/>
              </a:rPr>
              <a:t>Intrusion detection system (IDS</a:t>
            </a:r>
            <a:r>
              <a:rPr lang="en-US" sz="2000" b="1" dirty="0" smtClean="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14113406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1143000" indent="-1143000"/>
            <a:r>
              <a:rPr lang="en-US" dirty="0" smtClean="0"/>
              <a:t>Security Safeguards and </a:t>
            </a:r>
            <a:r>
              <a:rPr lang="en-US" dirty="0"/>
              <a:t>t</a:t>
            </a:r>
            <a:r>
              <a:rPr lang="en-US" dirty="0" smtClean="0"/>
              <a:t>he Five Components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7" name="AutoShape 3"/>
          <p:cNvSpPr>
            <a:spLocks noChangeAspect="1" noChangeArrowheads="1" noTextEdit="1"/>
          </p:cNvSpPr>
          <p:nvPr/>
        </p:nvSpPr>
        <p:spPr bwMode="auto">
          <a:xfrm>
            <a:off x="2041701" y="1676400"/>
            <a:ext cx="8138160" cy="37490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p:cNvPicPr>
            <a:picLocks noChangeAspect="1"/>
          </p:cNvPicPr>
          <p:nvPr/>
        </p:nvPicPr>
        <p:blipFill>
          <a:blip r:embed="rId3" cstate="print"/>
          <a:stretch>
            <a:fillRect/>
          </a:stretch>
        </p:blipFill>
        <p:spPr>
          <a:xfrm>
            <a:off x="1828232" y="1600674"/>
            <a:ext cx="8526595" cy="3931920"/>
          </a:xfrm>
          <a:prstGeom prst="rect">
            <a:avLst/>
          </a:prstGeom>
        </p:spPr>
      </p:pic>
    </p:spTree>
    <p:extLst>
      <p:ext uri="{BB962C8B-B14F-4D97-AF65-F5344CB8AC3E}">
        <p14:creationId xmlns:p14="http://schemas.microsoft.com/office/powerpoint/2010/main" xmlns="" val="12706144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 What? </a:t>
            </a:r>
            <a:r>
              <a:rPr lang="en-IN" dirty="0"/>
              <a:t>New from Black Hat 2014</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a:t>Educational forum for hackers, developers, manufacturers, and government </a:t>
            </a:r>
            <a:r>
              <a:rPr lang="en-US" dirty="0" smtClean="0"/>
              <a:t>agencies</a:t>
            </a:r>
            <a:endParaRPr lang="en-US" dirty="0"/>
          </a:p>
          <a:p>
            <a:r>
              <a:rPr lang="en-US" dirty="0" smtClean="0"/>
              <a:t>Briefings </a:t>
            </a:r>
            <a:r>
              <a:rPr lang="en-US" dirty="0"/>
              <a:t>on how things can </a:t>
            </a:r>
            <a:r>
              <a:rPr lang="en-US" dirty="0" smtClean="0"/>
              <a:t>be hacked</a:t>
            </a:r>
          </a:p>
          <a:p>
            <a:r>
              <a:rPr lang="en-US" dirty="0" smtClean="0"/>
              <a:t>Show </a:t>
            </a:r>
            <a:r>
              <a:rPr lang="en-US" dirty="0"/>
              <a:t>how to exploit weaknesses </a:t>
            </a:r>
            <a:r>
              <a:rPr lang="en-US" dirty="0" smtClean="0"/>
              <a:t>in hardware</a:t>
            </a:r>
            <a:r>
              <a:rPr lang="en-US" dirty="0"/>
              <a:t>, software, protocols, or </a:t>
            </a:r>
            <a:r>
              <a:rPr lang="en-US" dirty="0" smtClean="0"/>
              <a:t>systems</a:t>
            </a:r>
            <a:r>
              <a:rPr lang="en-US" dirty="0"/>
              <a:t> </a:t>
            </a:r>
            <a:r>
              <a:rPr lang="en-US" dirty="0" smtClean="0"/>
              <a:t>from smartphones to ATMs</a:t>
            </a:r>
          </a:p>
        </p:txBody>
      </p:sp>
    </p:spTree>
    <p:extLst>
      <p:ext uri="{BB962C8B-B14F-4D97-AF65-F5344CB8AC3E}">
        <p14:creationId xmlns:p14="http://schemas.microsoft.com/office/powerpoint/2010/main" xmlns="" val="6523277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Keynote Speaker Recommendations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pPr marL="514350" indent="-514350">
              <a:buFont typeface="+mj-lt"/>
              <a:buAutoNum type="arabicPeriod"/>
            </a:pPr>
            <a:r>
              <a:rPr lang="en-IN" dirty="0"/>
              <a:t>Mandatory reporting of security </a:t>
            </a:r>
            <a:r>
              <a:rPr lang="en-IN" dirty="0" smtClean="0"/>
              <a:t>vulnerabilities</a:t>
            </a:r>
          </a:p>
          <a:p>
            <a:pPr marL="514350" indent="-514350">
              <a:buFont typeface="+mj-lt"/>
              <a:buAutoNum type="arabicPeriod"/>
            </a:pPr>
            <a:r>
              <a:rPr lang="en-IN" dirty="0" smtClean="0"/>
              <a:t>Software </a:t>
            </a:r>
            <a:r>
              <a:rPr lang="en-IN" dirty="0"/>
              <a:t>makers </a:t>
            </a:r>
            <a:r>
              <a:rPr lang="en-IN" dirty="0" smtClean="0"/>
              <a:t>liable </a:t>
            </a:r>
            <a:r>
              <a:rPr lang="en-IN" dirty="0"/>
              <a:t>for </a:t>
            </a:r>
            <a:r>
              <a:rPr lang="en-IN" dirty="0" smtClean="0"/>
              <a:t>damage </a:t>
            </a:r>
            <a:r>
              <a:rPr lang="en-IN" dirty="0"/>
              <a:t>their </a:t>
            </a:r>
            <a:r>
              <a:rPr lang="en-IN" dirty="0" smtClean="0"/>
              <a:t>code causes </a:t>
            </a:r>
            <a:r>
              <a:rPr lang="en-IN" dirty="0"/>
              <a:t>after </a:t>
            </a:r>
            <a:r>
              <a:rPr lang="en-IN" dirty="0" smtClean="0"/>
              <a:t>abandoned </a:t>
            </a:r>
            <a:r>
              <a:rPr lang="en-IN" dirty="0"/>
              <a:t>or </a:t>
            </a:r>
            <a:r>
              <a:rPr lang="en-IN" dirty="0" smtClean="0"/>
              <a:t>users allowed </a:t>
            </a:r>
            <a:r>
              <a:rPr lang="en-IN" dirty="0"/>
              <a:t>to </a:t>
            </a:r>
            <a:r>
              <a:rPr lang="en-IN" dirty="0" smtClean="0"/>
              <a:t>see it</a:t>
            </a:r>
          </a:p>
          <a:p>
            <a:pPr marL="514350" indent="-514350">
              <a:buFont typeface="+mj-lt"/>
              <a:buAutoNum type="arabicPeriod"/>
            </a:pPr>
            <a:r>
              <a:rPr lang="en-IN" dirty="0" smtClean="0"/>
              <a:t>ISP liable </a:t>
            </a:r>
            <a:r>
              <a:rPr lang="en-IN" dirty="0"/>
              <a:t>for </a:t>
            </a:r>
            <a:r>
              <a:rPr lang="en-IN" dirty="0" smtClean="0"/>
              <a:t>harmful, inspected content</a:t>
            </a:r>
          </a:p>
          <a:p>
            <a:pPr marL="514350" indent="-514350">
              <a:buFont typeface="+mj-lt"/>
              <a:buAutoNum type="arabicPeriod"/>
            </a:pPr>
            <a:r>
              <a:rPr lang="en-IN" dirty="0" smtClean="0"/>
              <a:t>“</a:t>
            </a:r>
            <a:r>
              <a:rPr lang="en-IN" dirty="0" smtClean="0">
                <a:hlinkClick r:id="rId3"/>
              </a:rPr>
              <a:t>Right </a:t>
            </a:r>
            <a:r>
              <a:rPr lang="en-IN" dirty="0">
                <a:hlinkClick r:id="rId3"/>
              </a:rPr>
              <a:t>to be forgotten</a:t>
            </a:r>
            <a:r>
              <a:rPr lang="en-IN" dirty="0"/>
              <a:t>” -</a:t>
            </a:r>
            <a:r>
              <a:rPr lang="en-IN" dirty="0" smtClean="0"/>
              <a:t> </a:t>
            </a:r>
            <a:r>
              <a:rPr lang="en-IN" dirty="0"/>
              <a:t>appropriate and </a:t>
            </a:r>
            <a:r>
              <a:rPr lang="en-IN" dirty="0" smtClean="0"/>
              <a:t>advantageous</a:t>
            </a:r>
          </a:p>
          <a:p>
            <a:pPr marL="514350" indent="-514350">
              <a:buFont typeface="+mj-lt"/>
              <a:buAutoNum type="arabicPeriod"/>
            </a:pPr>
            <a:r>
              <a:rPr lang="en-IN" dirty="0">
                <a:hlinkClick r:id="rId4"/>
              </a:rPr>
              <a:t>End-to-End Encrypted Email</a:t>
            </a:r>
            <a:endParaRPr lang="en-US" dirty="0"/>
          </a:p>
        </p:txBody>
      </p:sp>
    </p:spTree>
    <p:extLst>
      <p:ext uri="{BB962C8B-B14F-4D97-AF65-F5344CB8AC3E}">
        <p14:creationId xmlns:p14="http://schemas.microsoft.com/office/powerpoint/2010/main" xmlns="" val="4171115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p:txBody>
          <a:bodyPr/>
          <a:lstStyle/>
          <a:p>
            <a:r>
              <a:rPr lang="en-US" dirty="0" smtClean="0"/>
              <a:t>“But How Do You Implement That Security?”</a:t>
            </a:r>
            <a:endParaRPr lang="en-US" i="1" dirty="0" smtClean="0">
              <a:latin typeface="Arial" charset="0"/>
              <a:cs typeface="Arial" charset="0"/>
            </a:endParaRP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sp>
        <p:nvSpPr>
          <p:cNvPr id="8195" name="Content Placeholder 2"/>
          <p:cNvSpPr>
            <a:spLocks noGrp="1"/>
          </p:cNvSpPr>
          <p:nvPr>
            <p:ph idx="1"/>
          </p:nvPr>
        </p:nvSpPr>
        <p:spPr/>
        <p:txBody>
          <a:bodyPr/>
          <a:lstStyle/>
          <a:p>
            <a:pPr marL="228600" indent="-228600"/>
            <a:r>
              <a:rPr lang="en-US" dirty="0" smtClean="0"/>
              <a:t>Video conference with potential PRIDE promoter and advertiser </a:t>
            </a:r>
          </a:p>
          <a:p>
            <a:pPr marL="228600" indent="-228600"/>
            <a:r>
              <a:rPr lang="en-US" dirty="0" smtClean="0"/>
              <a:t>PRIDE originally designed to store medical data</a:t>
            </a:r>
          </a:p>
          <a:p>
            <a:pPr marL="228600" indent="-228600">
              <a:buFont typeface="Arial" panose="020B0604020202020204" pitchFamily="34" charset="0"/>
              <a:buChar char="•"/>
            </a:pPr>
            <a:r>
              <a:rPr lang="en-US" dirty="0" smtClean="0"/>
              <a:t>SDS wants to know if PRIDE systems has acceptable level of security</a:t>
            </a:r>
          </a:p>
          <a:p>
            <a:pPr>
              <a:buFont typeface="Arial" charset="0"/>
              <a:buChar char="•"/>
            </a:pPr>
            <a:r>
              <a:rPr lang="en-US" dirty="0" smtClean="0"/>
              <a:t>Doesn’t want to affiliate with company with major security problem</a:t>
            </a:r>
            <a:endParaRPr lang="en-US" dirty="0" smtClean="0">
              <a:latin typeface="Arial" charset="0"/>
              <a:cs typeface="Arial" charset="0"/>
            </a:endParaRPr>
          </a:p>
          <a:p>
            <a:pPr marL="228600" indent="-228600">
              <a:buFont typeface="Arial" charset="0"/>
              <a:buChar char="•"/>
            </a:pPr>
            <a:r>
              <a:rPr lang="en-US" dirty="0" smtClean="0"/>
              <a:t>Criminals now focus attacks on inter-organizational systems</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Hacking Smart Things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72583" y="1559616"/>
            <a:ext cx="10515600" cy="4098234"/>
          </a:xfrm>
        </p:spPr>
        <p:txBody>
          <a:bodyPr/>
          <a:lstStyle/>
          <a:p>
            <a:r>
              <a:rPr lang="en-IN" dirty="0" smtClean="0"/>
              <a:t>Automobile wireless features </a:t>
            </a:r>
            <a:r>
              <a:rPr lang="en-IN" dirty="0"/>
              <a:t>and poor internal systems </a:t>
            </a:r>
            <a:r>
              <a:rPr lang="en-IN" dirty="0" smtClean="0"/>
              <a:t>architecture </a:t>
            </a:r>
            <a:r>
              <a:rPr lang="en-IN" dirty="0"/>
              <a:t>allow hackers to access automated driving functions </a:t>
            </a:r>
            <a:r>
              <a:rPr lang="en-IN" dirty="0" smtClean="0"/>
              <a:t>through </a:t>
            </a:r>
            <a:r>
              <a:rPr lang="en-IN" dirty="0"/>
              <a:t>features like </a:t>
            </a:r>
            <a:r>
              <a:rPr lang="en-IN" dirty="0" smtClean="0"/>
              <a:t>car’s radio</a:t>
            </a:r>
          </a:p>
          <a:p>
            <a:r>
              <a:rPr lang="en-IN" dirty="0"/>
              <a:t>C</a:t>
            </a:r>
            <a:r>
              <a:rPr lang="en-IN" dirty="0" smtClean="0"/>
              <a:t>ontrol hotel </a:t>
            </a:r>
            <a:r>
              <a:rPr lang="en-IN" dirty="0"/>
              <a:t>lights, thermostats, televisions, and blinds in </a:t>
            </a:r>
            <a:r>
              <a:rPr lang="en-IN" dirty="0" smtClean="0"/>
              <a:t>200+ rooms </a:t>
            </a:r>
            <a:r>
              <a:rPr lang="en-IN" dirty="0"/>
              <a:t>by reverse-engineering </a:t>
            </a:r>
            <a:r>
              <a:rPr lang="en-IN" dirty="0" smtClean="0"/>
              <a:t>home </a:t>
            </a:r>
            <a:r>
              <a:rPr lang="en-IN" dirty="0"/>
              <a:t>automation protocol called </a:t>
            </a:r>
            <a:r>
              <a:rPr lang="en-IN" dirty="0" smtClean="0">
                <a:hlinkClick r:id="rId2"/>
              </a:rPr>
              <a:t>KNX/IP</a:t>
            </a:r>
            <a:endParaRPr lang="en-IN" dirty="0" smtClean="0"/>
          </a:p>
          <a:p>
            <a:r>
              <a:rPr lang="en-IN" dirty="0" smtClean="0"/>
              <a:t>70% smart devices use </a:t>
            </a:r>
            <a:r>
              <a:rPr lang="en-IN" dirty="0"/>
              <a:t>unencrypted network services</a:t>
            </a:r>
            <a:r>
              <a:rPr lang="en-IN" dirty="0" smtClean="0"/>
              <a:t>, 60% vulnerable </a:t>
            </a:r>
            <a:r>
              <a:rPr lang="en-IN" dirty="0"/>
              <a:t>to persistent XSS (cross-site scripting</a:t>
            </a:r>
            <a:r>
              <a:rPr lang="en-IN" dirty="0" smtClean="0"/>
              <a:t>), and weak credentials</a:t>
            </a:r>
            <a:endParaRPr lang="en-US" dirty="0"/>
          </a:p>
        </p:txBody>
      </p:sp>
    </p:spTree>
    <p:extLst>
      <p:ext uri="{BB962C8B-B14F-4D97-AF65-F5344CB8AC3E}">
        <p14:creationId xmlns:p14="http://schemas.microsoft.com/office/powerpoint/2010/main" xmlns="" val="2101926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850900" indent="-850900"/>
            <a:r>
              <a:rPr lang="en-US" dirty="0" smtClean="0"/>
              <a:t>Q4: How Should Organizations Respond to Security Threats?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72583" y="1559616"/>
            <a:ext cx="10515600" cy="3976660"/>
          </a:xfrm>
        </p:spPr>
        <p:txBody>
          <a:bodyPr/>
          <a:lstStyle/>
          <a:p>
            <a:r>
              <a:rPr lang="en-US" sz="2600" dirty="0" smtClean="0"/>
              <a:t>Senior management creates company-wide policies:</a:t>
            </a:r>
            <a:endParaRPr lang="en-US" sz="2600" dirty="0"/>
          </a:p>
          <a:p>
            <a:pPr lvl="2"/>
            <a:r>
              <a:rPr lang="en-US" sz="2600" dirty="0" smtClean="0"/>
              <a:t>What </a:t>
            </a:r>
            <a:r>
              <a:rPr lang="en-US" sz="2600" dirty="0"/>
              <a:t>sensitive data </a:t>
            </a:r>
            <a:r>
              <a:rPr lang="en-US" sz="2600" dirty="0" smtClean="0"/>
              <a:t>will be stored?</a:t>
            </a:r>
            <a:endParaRPr lang="en-US" sz="2600" dirty="0"/>
          </a:p>
          <a:p>
            <a:pPr lvl="2"/>
            <a:r>
              <a:rPr lang="en-US" sz="2600" dirty="0" smtClean="0"/>
              <a:t>How will data be processed?</a:t>
            </a:r>
            <a:endParaRPr lang="en-US" sz="2600" dirty="0"/>
          </a:p>
          <a:p>
            <a:pPr lvl="2"/>
            <a:r>
              <a:rPr lang="en-US" sz="2600" dirty="0" smtClean="0"/>
              <a:t>Will </a:t>
            </a:r>
            <a:r>
              <a:rPr lang="en-US" sz="2600" dirty="0"/>
              <a:t>data </a:t>
            </a:r>
            <a:r>
              <a:rPr lang="en-US" sz="2600" dirty="0" smtClean="0"/>
              <a:t>be shared </a:t>
            </a:r>
            <a:r>
              <a:rPr lang="en-US" sz="2600" dirty="0"/>
              <a:t>with other </a:t>
            </a:r>
            <a:r>
              <a:rPr lang="en-US" sz="2600" dirty="0" smtClean="0"/>
              <a:t>organizations?</a:t>
            </a:r>
            <a:endParaRPr lang="en-US" sz="2600" dirty="0"/>
          </a:p>
          <a:p>
            <a:pPr lvl="2"/>
            <a:r>
              <a:rPr lang="en-US" sz="2600" dirty="0" smtClean="0"/>
              <a:t>How can employees </a:t>
            </a:r>
            <a:r>
              <a:rPr lang="en-US" sz="2600" dirty="0"/>
              <a:t>and </a:t>
            </a:r>
            <a:r>
              <a:rPr lang="en-US" sz="2600" dirty="0" smtClean="0"/>
              <a:t>others </a:t>
            </a:r>
            <a:r>
              <a:rPr lang="en-US" sz="2600" dirty="0"/>
              <a:t>obtain copies of data stored about </a:t>
            </a:r>
            <a:r>
              <a:rPr lang="en-US" sz="2600" dirty="0" smtClean="0"/>
              <a:t>them?</a:t>
            </a:r>
            <a:endParaRPr lang="en-US" sz="2600" dirty="0"/>
          </a:p>
          <a:p>
            <a:pPr lvl="2"/>
            <a:r>
              <a:rPr lang="en-US" sz="2600" dirty="0" smtClean="0"/>
              <a:t>How can employees </a:t>
            </a:r>
            <a:r>
              <a:rPr lang="en-US" sz="2600" dirty="0"/>
              <a:t>and </a:t>
            </a:r>
            <a:r>
              <a:rPr lang="en-US" sz="2600" dirty="0" smtClean="0"/>
              <a:t>others </a:t>
            </a:r>
            <a:r>
              <a:rPr lang="en-US" sz="2600" dirty="0"/>
              <a:t>request changes to inaccurate </a:t>
            </a:r>
            <a:r>
              <a:rPr lang="en-US" sz="2600" dirty="0" smtClean="0"/>
              <a:t>data?</a:t>
            </a:r>
          </a:p>
          <a:p>
            <a:r>
              <a:rPr lang="en-US" sz="2600" dirty="0"/>
              <a:t>Senior management </a:t>
            </a:r>
            <a:r>
              <a:rPr lang="en-US" sz="2600" dirty="0" smtClean="0"/>
              <a:t>manages risks</a:t>
            </a:r>
            <a:endParaRPr lang="en-US" sz="2600" dirty="0"/>
          </a:p>
        </p:txBody>
      </p:sp>
    </p:spTree>
    <p:extLst>
      <p:ext uri="{BB962C8B-B14F-4D97-AF65-F5344CB8AC3E}">
        <p14:creationId xmlns:p14="http://schemas.microsoft.com/office/powerpoint/2010/main" xmlns="" val="27548719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865188" indent="-865188"/>
            <a:r>
              <a:rPr lang="en-US" sz="3600" dirty="0" smtClean="0"/>
              <a:t>Q5: How Can Technical Safeguards Protect Against Security Threats?</a:t>
            </a:r>
            <a:endParaRPr lang="en-US" sz="3600"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7" name="AutoShape 3"/>
          <p:cNvSpPr>
            <a:spLocks noChangeAspect="1" noChangeArrowheads="1" noTextEdit="1"/>
          </p:cNvSpPr>
          <p:nvPr/>
        </p:nvSpPr>
        <p:spPr bwMode="auto">
          <a:xfrm>
            <a:off x="2472415" y="1522651"/>
            <a:ext cx="6954217" cy="39803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p:cNvPicPr>
            <a:picLocks noChangeAspect="1"/>
          </p:cNvPicPr>
          <p:nvPr/>
        </p:nvPicPr>
        <p:blipFill>
          <a:blip r:embed="rId3" cstate="print"/>
          <a:stretch>
            <a:fillRect/>
          </a:stretch>
        </p:blipFill>
        <p:spPr>
          <a:xfrm>
            <a:off x="2615227" y="1509799"/>
            <a:ext cx="6974428" cy="3993226"/>
          </a:xfrm>
          <a:prstGeom prst="rect">
            <a:avLst/>
          </a:prstGeom>
        </p:spPr>
      </p:pic>
    </p:spTree>
    <p:extLst>
      <p:ext uri="{BB962C8B-B14F-4D97-AF65-F5344CB8AC3E}">
        <p14:creationId xmlns:p14="http://schemas.microsoft.com/office/powerpoint/2010/main" xmlns="" val="295315565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Technical safeguards</a:t>
            </a:r>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5" name="Content Placeholder 4"/>
          <p:cNvSpPr>
            <a:spLocks noGrp="1"/>
          </p:cNvSpPr>
          <p:nvPr>
            <p:ph idx="1"/>
          </p:nvPr>
        </p:nvSpPr>
        <p:spPr>
          <a:xfrm>
            <a:off x="772583" y="1559615"/>
            <a:ext cx="10515600" cy="3960035"/>
          </a:xfrm>
        </p:spPr>
        <p:txBody>
          <a:bodyPr/>
          <a:lstStyle/>
          <a:p>
            <a:r>
              <a:rPr lang="en-US" dirty="0"/>
              <a:t>Identification and </a:t>
            </a:r>
            <a:r>
              <a:rPr lang="en-US" dirty="0" smtClean="0"/>
              <a:t>authentication</a:t>
            </a:r>
            <a:endParaRPr lang="en-US" b="1" dirty="0" smtClean="0"/>
          </a:p>
          <a:p>
            <a:pPr lvl="2"/>
            <a:r>
              <a:rPr lang="en-US" b="1" dirty="0" smtClean="0"/>
              <a:t>Smart </a:t>
            </a:r>
            <a:r>
              <a:rPr lang="en-US" b="1" dirty="0"/>
              <a:t>Cards</a:t>
            </a:r>
            <a:endParaRPr lang="en-US" b="1" dirty="0" smtClean="0"/>
          </a:p>
          <a:p>
            <a:pPr lvl="2"/>
            <a:r>
              <a:rPr lang="en-US" b="1" dirty="0" smtClean="0"/>
              <a:t>Biometric authentication</a:t>
            </a:r>
          </a:p>
          <a:p>
            <a:r>
              <a:rPr lang="en-US" dirty="0"/>
              <a:t>Single </a:t>
            </a:r>
            <a:r>
              <a:rPr lang="en-US" dirty="0" smtClean="0"/>
              <a:t>sign-on </a:t>
            </a:r>
            <a:r>
              <a:rPr lang="en-US" dirty="0"/>
              <a:t>for m</a:t>
            </a:r>
            <a:r>
              <a:rPr lang="en-US" dirty="0" smtClean="0"/>
              <a:t>ultiple systems</a:t>
            </a:r>
          </a:p>
          <a:p>
            <a:r>
              <a:rPr lang="en-US" dirty="0" smtClean="0"/>
              <a:t>Encryption</a:t>
            </a:r>
            <a:endParaRPr lang="en-US" dirty="0"/>
          </a:p>
          <a:p>
            <a:pPr lvl="2"/>
            <a:r>
              <a:rPr lang="en-US" b="1" dirty="0" smtClean="0"/>
              <a:t>Symmetric encryption</a:t>
            </a:r>
            <a:endParaRPr lang="en-US" dirty="0" smtClean="0"/>
          </a:p>
          <a:p>
            <a:pPr lvl="2"/>
            <a:r>
              <a:rPr lang="en-US" b="1" dirty="0" smtClean="0"/>
              <a:t>Asymmetric encryption</a:t>
            </a:r>
            <a:r>
              <a:rPr lang="en-US" dirty="0" smtClean="0"/>
              <a:t> </a:t>
            </a:r>
          </a:p>
          <a:p>
            <a:pPr lvl="3"/>
            <a:r>
              <a:rPr lang="en-US" b="1" dirty="0" smtClean="0"/>
              <a:t>Public </a:t>
            </a:r>
            <a:r>
              <a:rPr lang="en-US" b="1" dirty="0"/>
              <a:t>key </a:t>
            </a:r>
            <a:r>
              <a:rPr lang="en-US" b="1" dirty="0" smtClean="0"/>
              <a:t>encryption</a:t>
            </a:r>
            <a:r>
              <a:rPr lang="en-US" dirty="0"/>
              <a:t> </a:t>
            </a:r>
            <a:r>
              <a:rPr lang="en-US" dirty="0" smtClean="0"/>
              <a:t>- special version</a:t>
            </a:r>
            <a:endParaRPr lang="en-US" dirty="0"/>
          </a:p>
        </p:txBody>
      </p:sp>
    </p:spTree>
    <p:extLst>
      <p:ext uri="{BB962C8B-B14F-4D97-AF65-F5344CB8AC3E}">
        <p14:creationId xmlns:p14="http://schemas.microsoft.com/office/powerpoint/2010/main" xmlns="" val="4613770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p:txBody>
          <a:bodyPr/>
          <a:lstStyle/>
          <a:p>
            <a:r>
              <a:rPr lang="en-US" sz="3600" dirty="0" smtClean="0">
                <a:latin typeface="Arial" charset="0"/>
                <a:cs typeface="Arial" charset="0"/>
              </a:rPr>
              <a:t>Essence of https (SSL or TLS)</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6" name="AutoShape 3"/>
          <p:cNvSpPr>
            <a:spLocks noChangeAspect="1" noChangeArrowheads="1" noTextEdit="1"/>
          </p:cNvSpPr>
          <p:nvPr/>
        </p:nvSpPr>
        <p:spPr bwMode="auto">
          <a:xfrm>
            <a:off x="1990440" y="1555750"/>
            <a:ext cx="8229600" cy="38404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cstate="print"/>
          <a:stretch>
            <a:fillRect/>
          </a:stretch>
        </p:blipFill>
        <p:spPr>
          <a:xfrm>
            <a:off x="1974747" y="1597092"/>
            <a:ext cx="8411322" cy="393192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stretch>
            <a:fillRect/>
          </a:stretch>
        </p:blipFill>
        <p:spPr>
          <a:xfrm>
            <a:off x="2168786" y="1581327"/>
            <a:ext cx="7791363" cy="3915942"/>
          </a:xfrm>
          <a:prstGeom prst="rect">
            <a:avLst/>
          </a:prstGeom>
        </p:spPr>
      </p:pic>
      <p:sp>
        <p:nvSpPr>
          <p:cNvPr id="7" name="AutoShape 3"/>
          <p:cNvSpPr>
            <a:spLocks noChangeAspect="1" noChangeArrowheads="1" noTextEdit="1"/>
          </p:cNvSpPr>
          <p:nvPr/>
        </p:nvSpPr>
        <p:spPr bwMode="auto">
          <a:xfrm>
            <a:off x="2226426" y="1656789"/>
            <a:ext cx="7772400" cy="38404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153" name="Title 1"/>
          <p:cNvSpPr>
            <a:spLocks noGrp="1"/>
          </p:cNvSpPr>
          <p:nvPr>
            <p:ph type="title"/>
          </p:nvPr>
        </p:nvSpPr>
        <p:spPr/>
        <p:txBody>
          <a:bodyPr/>
          <a:lstStyle/>
          <a:p>
            <a:r>
              <a:rPr lang="en-US" sz="3600" dirty="0"/>
              <a:t>Use of </a:t>
            </a:r>
            <a:r>
              <a:rPr lang="en-US" sz="3600" dirty="0" smtClean="0"/>
              <a:t>Multiple </a:t>
            </a:r>
            <a:r>
              <a:rPr lang="en-US" sz="3600" dirty="0" smtClean="0">
                <a:latin typeface="Arial" charset="0"/>
                <a:cs typeface="Arial" charset="0"/>
              </a:rPr>
              <a:t>Firewalls</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2" name="TextBox 1"/>
          <p:cNvSpPr txBox="1"/>
          <p:nvPr/>
        </p:nvSpPr>
        <p:spPr>
          <a:xfrm>
            <a:off x="7658100" y="1751872"/>
            <a:ext cx="3409949"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Packet-filtering </a:t>
            </a:r>
            <a:r>
              <a:rPr lang="en-US" sz="2400" dirty="0" smtClean="0">
                <a:latin typeface="Arial" panose="020B0604020202020204" pitchFamily="34" charset="0"/>
                <a:cs typeface="Arial" panose="020B0604020202020204" pitchFamily="34" charset="0"/>
              </a:rPr>
              <a:t>Firewall </a:t>
            </a:r>
            <a:endParaRPr lang="en-US" sz="2400" dirty="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AutoShape 2"/>
          <p:cNvSpPr>
            <a:spLocks noGrp="1" noChangeArrowheads="1"/>
          </p:cNvSpPr>
          <p:nvPr>
            <p:ph type="title"/>
          </p:nvPr>
        </p:nvSpPr>
        <p:spPr/>
        <p:txBody>
          <a:bodyPr/>
          <a:lstStyle/>
          <a:p>
            <a:r>
              <a:rPr lang="en-US" dirty="0" smtClean="0">
                <a:latin typeface="Arial" charset="0"/>
                <a:cs typeface="Arial" charset="0"/>
              </a:rPr>
              <a:t>Malware Types and Spyware and Adware Symptoms</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51202" name="Content Placeholder 1"/>
          <p:cNvSpPr>
            <a:spLocks noGrp="1"/>
          </p:cNvSpPr>
          <p:nvPr>
            <p:ph idx="1"/>
          </p:nvPr>
        </p:nvSpPr>
        <p:spPr>
          <a:xfrm>
            <a:off x="1627093" y="1852616"/>
            <a:ext cx="2987692" cy="2777836"/>
          </a:xfrm>
          <a:solidFill>
            <a:schemeClr val="accent2"/>
          </a:solidFill>
          <a:ln>
            <a:solidFill>
              <a:schemeClr val="accent1"/>
            </a:solidFill>
          </a:ln>
        </p:spPr>
        <p:txBody>
          <a:bodyPr/>
          <a:lstStyle/>
          <a:p>
            <a:pPr marL="241300" indent="-241300">
              <a:buFont typeface="Arial" charset="0"/>
              <a:buChar char="•"/>
            </a:pPr>
            <a:r>
              <a:rPr lang="en-US" b="1" dirty="0">
                <a:latin typeface="Arial" charset="0"/>
                <a:cs typeface="Arial" charset="0"/>
              </a:rPr>
              <a:t>Viruses</a:t>
            </a:r>
          </a:p>
          <a:p>
            <a:pPr marL="627063" lvl="1" indent="-390525">
              <a:buClrTx/>
              <a:buFont typeface="Wingdings" pitchFamily="2" charset="2"/>
              <a:buChar char="Ø"/>
            </a:pPr>
            <a:r>
              <a:rPr lang="en-US" dirty="0">
                <a:latin typeface="Arial" charset="0"/>
                <a:cs typeface="Arial" charset="0"/>
              </a:rPr>
              <a:t>Payload</a:t>
            </a:r>
          </a:p>
          <a:p>
            <a:pPr marL="627063" lvl="1" indent="-390525">
              <a:buClrTx/>
              <a:buFont typeface="Wingdings" pitchFamily="2" charset="2"/>
              <a:buChar char="Ø"/>
            </a:pPr>
            <a:r>
              <a:rPr lang="en-US" dirty="0">
                <a:latin typeface="Arial" charset="0"/>
                <a:cs typeface="Arial" charset="0"/>
              </a:rPr>
              <a:t>Trojan horses</a:t>
            </a:r>
          </a:p>
          <a:p>
            <a:pPr marL="627063" lvl="1" indent="-390525">
              <a:buClrTx/>
              <a:buFont typeface="Wingdings" pitchFamily="2" charset="2"/>
              <a:buChar char="Ø"/>
            </a:pPr>
            <a:r>
              <a:rPr lang="en-US" dirty="0" smtClean="0">
                <a:latin typeface="Arial" charset="0"/>
                <a:cs typeface="Arial" charset="0"/>
              </a:rPr>
              <a:t>Worms</a:t>
            </a:r>
          </a:p>
          <a:p>
            <a:pPr marL="627063" lvl="1" indent="-390525">
              <a:buClrTx/>
              <a:buFont typeface="Wingdings" pitchFamily="2" charset="2"/>
              <a:buChar char="Ø"/>
            </a:pPr>
            <a:r>
              <a:rPr lang="en-US" dirty="0"/>
              <a:t>Spyware</a:t>
            </a:r>
            <a:endParaRPr lang="en-US" dirty="0" smtClean="0">
              <a:latin typeface="Arial" charset="0"/>
              <a:cs typeface="Arial" charset="0"/>
            </a:endParaRPr>
          </a:p>
          <a:p>
            <a:pPr marL="627063" lvl="1" indent="-390525">
              <a:buClrTx/>
              <a:buFont typeface="Wingdings" pitchFamily="2" charset="2"/>
              <a:buChar char="Ø"/>
            </a:pPr>
            <a:r>
              <a:rPr lang="en-US" dirty="0" smtClean="0">
                <a:latin typeface="Arial" charset="0"/>
                <a:cs typeface="Arial" charset="0"/>
              </a:rPr>
              <a:t>Adware</a:t>
            </a:r>
            <a:endParaRPr lang="en-US" dirty="0">
              <a:latin typeface="Arial" charset="0"/>
              <a:cs typeface="Arial" charset="0"/>
            </a:endParaRPr>
          </a:p>
        </p:txBody>
      </p:sp>
      <p:sp>
        <p:nvSpPr>
          <p:cNvPr id="6" name="AutoShape 3"/>
          <p:cNvSpPr>
            <a:spLocks noChangeAspect="1" noChangeArrowheads="1" noTextEdit="1"/>
          </p:cNvSpPr>
          <p:nvPr/>
        </p:nvSpPr>
        <p:spPr bwMode="auto">
          <a:xfrm>
            <a:off x="4267194" y="2552700"/>
            <a:ext cx="6679092" cy="3200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cstate="print"/>
          <a:stretch>
            <a:fillRect/>
          </a:stretch>
        </p:blipFill>
        <p:spPr>
          <a:xfrm>
            <a:off x="4854202" y="1852616"/>
            <a:ext cx="6092084" cy="3491894"/>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Malware Safeguards</a:t>
            </a:r>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smtClean="0"/>
              <a:t>Install antivirus and antispyware software</a:t>
            </a:r>
          </a:p>
          <a:p>
            <a:r>
              <a:rPr lang="en-US" dirty="0" smtClean="0"/>
              <a:t>Scan your computer frequently</a:t>
            </a:r>
          </a:p>
          <a:p>
            <a:r>
              <a:rPr lang="en-US" dirty="0" smtClean="0"/>
              <a:t>Update malware definitions</a:t>
            </a:r>
          </a:p>
          <a:p>
            <a:r>
              <a:rPr lang="en-US" dirty="0" smtClean="0"/>
              <a:t>Open email attachments only from known sources</a:t>
            </a:r>
          </a:p>
          <a:p>
            <a:r>
              <a:rPr lang="en-US" dirty="0" smtClean="0"/>
              <a:t>Promptly install software updates from legitimate sources</a:t>
            </a:r>
          </a:p>
          <a:p>
            <a:r>
              <a:rPr lang="en-US" dirty="0" smtClean="0"/>
              <a:t>Browse only reputable web sites</a:t>
            </a:r>
            <a:endParaRPr lang="en-US" dirty="0"/>
          </a:p>
        </p:txBody>
      </p:sp>
    </p:spTree>
    <p:extLst>
      <p:ext uri="{BB962C8B-B14F-4D97-AF65-F5344CB8AC3E}">
        <p14:creationId xmlns:p14="http://schemas.microsoft.com/office/powerpoint/2010/main" xmlns="" val="4343749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2"/>
          <p:cNvSpPr>
            <a:spLocks noGrp="1"/>
          </p:cNvSpPr>
          <p:nvPr>
            <p:ph type="title"/>
          </p:nvPr>
        </p:nvSpPr>
        <p:spPr/>
        <p:txBody>
          <a:bodyPr/>
          <a:lstStyle/>
          <a:p>
            <a:r>
              <a:rPr lang="en-US" dirty="0" smtClean="0">
                <a:latin typeface="Arial" charset="0"/>
                <a:cs typeface="Arial" charset="0"/>
              </a:rPr>
              <a:t>Design for Secure Applications</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2" name="Content Placeholder 1"/>
          <p:cNvSpPr>
            <a:spLocks noGrp="1"/>
          </p:cNvSpPr>
          <p:nvPr>
            <p:ph idx="1"/>
          </p:nvPr>
        </p:nvSpPr>
        <p:spPr/>
        <p:txBody>
          <a:bodyPr>
            <a:normAutofit/>
          </a:bodyPr>
          <a:lstStyle/>
          <a:p>
            <a:pPr marL="222250" indent="-222250">
              <a:defRPr/>
            </a:pPr>
            <a:r>
              <a:rPr lang="en-US" b="1" dirty="0" smtClean="0">
                <a:hlinkClick r:id="rId3"/>
              </a:rPr>
              <a:t>SQL </a:t>
            </a:r>
            <a:r>
              <a:rPr lang="en-US" b="1" dirty="0">
                <a:hlinkClick r:id="rId3"/>
              </a:rPr>
              <a:t>injection </a:t>
            </a:r>
            <a:r>
              <a:rPr lang="en-US" b="1" dirty="0" smtClean="0">
                <a:hlinkClick r:id="rId3"/>
              </a:rPr>
              <a:t>attack</a:t>
            </a:r>
            <a:r>
              <a:rPr lang="en-US" dirty="0" smtClean="0"/>
              <a:t> </a:t>
            </a:r>
          </a:p>
          <a:p>
            <a:pPr lvl="2">
              <a:spcBef>
                <a:spcPts val="600"/>
              </a:spcBef>
              <a:defRPr/>
            </a:pPr>
            <a:r>
              <a:rPr lang="en-US" dirty="0"/>
              <a:t>U</a:t>
            </a:r>
            <a:r>
              <a:rPr lang="en-US" dirty="0" smtClean="0"/>
              <a:t>ser </a:t>
            </a:r>
            <a:r>
              <a:rPr lang="en-US" dirty="0"/>
              <a:t>enters </a:t>
            </a:r>
            <a:r>
              <a:rPr lang="en-US" dirty="0" smtClean="0"/>
              <a:t>SQL </a:t>
            </a:r>
            <a:r>
              <a:rPr lang="en-US" dirty="0"/>
              <a:t>statement into a form </a:t>
            </a:r>
            <a:r>
              <a:rPr lang="en-US" dirty="0" smtClean="0"/>
              <a:t>instead of a name or </a:t>
            </a:r>
            <a:r>
              <a:rPr lang="en-US" dirty="0"/>
              <a:t>other </a:t>
            </a:r>
            <a:r>
              <a:rPr lang="en-US" dirty="0" smtClean="0"/>
              <a:t>data</a:t>
            </a:r>
          </a:p>
          <a:p>
            <a:pPr lvl="2" indent="-277813">
              <a:spcBef>
                <a:spcPts val="600"/>
              </a:spcBef>
              <a:defRPr/>
            </a:pPr>
            <a:r>
              <a:rPr lang="en-US" dirty="0" smtClean="0"/>
              <a:t>Accepted </a:t>
            </a:r>
            <a:r>
              <a:rPr lang="en-US" dirty="0"/>
              <a:t>code </a:t>
            </a:r>
            <a:r>
              <a:rPr lang="en-US" dirty="0" smtClean="0"/>
              <a:t>becomes </a:t>
            </a:r>
            <a:r>
              <a:rPr lang="en-US" dirty="0"/>
              <a:t>part </a:t>
            </a:r>
            <a:r>
              <a:rPr lang="en-US" dirty="0" smtClean="0"/>
              <a:t>of </a:t>
            </a:r>
            <a:r>
              <a:rPr lang="en-US" dirty="0"/>
              <a:t>database </a:t>
            </a:r>
            <a:r>
              <a:rPr lang="en-US" dirty="0" smtClean="0"/>
              <a:t>commands issued</a:t>
            </a:r>
          </a:p>
          <a:p>
            <a:pPr lvl="2" indent="-277813">
              <a:spcBef>
                <a:spcPts val="600"/>
              </a:spcBef>
              <a:defRPr/>
            </a:pPr>
            <a:r>
              <a:rPr lang="en-US" dirty="0" smtClean="0"/>
              <a:t>Improper </a:t>
            </a:r>
            <a:r>
              <a:rPr lang="en-US" dirty="0"/>
              <a:t>data </a:t>
            </a:r>
            <a:r>
              <a:rPr lang="en-US" dirty="0" smtClean="0"/>
              <a:t>disclosure, </a:t>
            </a:r>
            <a:r>
              <a:rPr lang="en-US" dirty="0"/>
              <a:t>data </a:t>
            </a:r>
            <a:r>
              <a:rPr lang="en-US" dirty="0" smtClean="0"/>
              <a:t>damage and </a:t>
            </a:r>
            <a:r>
              <a:rPr lang="en-US" dirty="0"/>
              <a:t>loss </a:t>
            </a:r>
            <a:r>
              <a:rPr lang="en-US" dirty="0" smtClean="0"/>
              <a:t>possible</a:t>
            </a:r>
          </a:p>
          <a:p>
            <a:pPr lvl="2" indent="-277813">
              <a:spcBef>
                <a:spcPts val="600"/>
              </a:spcBef>
              <a:defRPr/>
            </a:pPr>
            <a:r>
              <a:rPr lang="en-US" dirty="0" smtClean="0"/>
              <a:t>Well </a:t>
            </a:r>
            <a:r>
              <a:rPr lang="en-US" dirty="0"/>
              <a:t>designed </a:t>
            </a:r>
            <a:r>
              <a:rPr lang="en-US" dirty="0" smtClean="0"/>
              <a:t>applications make injections ineffective</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p:txBody>
          <a:bodyPr/>
          <a:lstStyle/>
          <a:p>
            <a:pPr marL="865188" indent="-865188"/>
            <a:r>
              <a:rPr lang="en-US" sz="3600" dirty="0" smtClean="0">
                <a:latin typeface="Arial" charset="0"/>
                <a:cs typeface="Arial" charset="0"/>
              </a:rPr>
              <a:t>Q6: How Can Data Safeguards Protect Against Security Threats?</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4" name="TextBox 3"/>
          <p:cNvSpPr txBox="1"/>
          <p:nvPr/>
        </p:nvSpPr>
        <p:spPr>
          <a:xfrm>
            <a:off x="677918" y="2343150"/>
            <a:ext cx="4099802" cy="1384995"/>
          </a:xfrm>
          <a:prstGeom prst="rect">
            <a:avLst/>
          </a:prstGeom>
          <a:solidFill>
            <a:schemeClr val="accent2"/>
          </a:solidFill>
          <a:ln>
            <a:solidFill>
              <a:schemeClr val="accent1"/>
            </a:solidFill>
          </a:ln>
        </p:spPr>
        <p:txBody>
          <a:bodyPr wrap="square" rtlCol="0">
            <a:spAutoFit/>
          </a:bodyPr>
          <a:lstStyle/>
          <a:p>
            <a:pPr marL="457200" indent="-284163">
              <a:buFont typeface="Arial" panose="020B0604020202020204" pitchFamily="34" charset="0"/>
              <a:buChar char="•"/>
            </a:pPr>
            <a:r>
              <a:rPr lang="en-US" sz="2800" b="1" dirty="0" smtClean="0">
                <a:latin typeface="Arial" panose="020B0604020202020204" pitchFamily="34" charset="0"/>
                <a:cs typeface="Arial" panose="020B0604020202020204" pitchFamily="34" charset="0"/>
              </a:rPr>
              <a:t>Data safeguards </a:t>
            </a:r>
          </a:p>
          <a:p>
            <a:pPr marL="457200" indent="-284163">
              <a:buFont typeface="Arial" panose="020B0604020202020204" pitchFamily="34" charset="0"/>
              <a:buChar char="•"/>
            </a:pPr>
            <a:r>
              <a:rPr lang="en-US" sz="2800" b="1" dirty="0" smtClean="0">
                <a:latin typeface="Arial" panose="020B0604020202020204" pitchFamily="34" charset="0"/>
                <a:cs typeface="Arial" panose="020B0604020202020204" pitchFamily="34" charset="0"/>
              </a:rPr>
              <a:t>Data administration</a:t>
            </a:r>
          </a:p>
          <a:p>
            <a:pPr marL="457200" indent="-284163">
              <a:buFont typeface="Arial" panose="020B0604020202020204" pitchFamily="34" charset="0"/>
              <a:buChar char="•"/>
            </a:pPr>
            <a:r>
              <a:rPr lang="en-US" sz="2800" b="1" dirty="0" smtClean="0">
                <a:latin typeface="Arial" panose="020B0604020202020204" pitchFamily="34" charset="0"/>
                <a:cs typeface="Arial" panose="020B0604020202020204" pitchFamily="34" charset="0"/>
              </a:rPr>
              <a:t>Key escrow</a:t>
            </a:r>
            <a:endParaRPr lang="en-US" sz="2800" dirty="0">
              <a:latin typeface="Arial" panose="020B0604020202020204" pitchFamily="34" charset="0"/>
              <a:cs typeface="Arial" panose="020B0604020202020204" pitchFamily="34" charset="0"/>
            </a:endParaRPr>
          </a:p>
        </p:txBody>
      </p:sp>
      <p:sp>
        <p:nvSpPr>
          <p:cNvPr id="7" name="AutoShape 3"/>
          <p:cNvSpPr>
            <a:spLocks noChangeAspect="1" noChangeArrowheads="1" noTextEdit="1"/>
          </p:cNvSpPr>
          <p:nvPr/>
        </p:nvSpPr>
        <p:spPr bwMode="auto">
          <a:xfrm>
            <a:off x="4521200" y="2559050"/>
            <a:ext cx="5793418" cy="3200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10" name="Picture 9"/>
          <p:cNvPicPr>
            <a:picLocks noChangeAspect="1"/>
          </p:cNvPicPr>
          <p:nvPr/>
        </p:nvPicPr>
        <p:blipFill>
          <a:blip r:embed="rId3" cstate="print"/>
          <a:stretch>
            <a:fillRect/>
          </a:stretch>
        </p:blipFill>
        <p:spPr>
          <a:xfrm>
            <a:off x="4777720" y="1787873"/>
            <a:ext cx="6231082" cy="338328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4"/>
          <p:cNvSpPr>
            <a:spLocks noGrp="1"/>
          </p:cNvSpPr>
          <p:nvPr>
            <p:ph type="title"/>
          </p:nvPr>
        </p:nvSpPr>
        <p:spPr/>
        <p:txBody>
          <a:bodyPr/>
          <a:lstStyle/>
          <a:p>
            <a:r>
              <a:rPr lang="en-US" dirty="0" smtClean="0">
                <a:latin typeface="Arial" charset="0"/>
                <a:cs typeface="Arial" charset="0"/>
              </a:rPr>
              <a:t>PRIDE Design for Security</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pic>
        <p:nvPicPr>
          <p:cNvPr id="1029" name="Picture 5"/>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844641" y="1563124"/>
            <a:ext cx="10515599" cy="393937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p:txBody>
          <a:bodyPr/>
          <a:lstStyle/>
          <a:p>
            <a:pPr marL="1143000" indent="-1143000"/>
            <a:r>
              <a:rPr lang="en-US" sz="3600" dirty="0" smtClean="0">
                <a:latin typeface="Arial" charset="0"/>
                <a:cs typeface="Arial" charset="0"/>
              </a:rPr>
              <a:t>Q7</a:t>
            </a:r>
            <a:r>
              <a:rPr lang="en-US" sz="3600" dirty="0">
                <a:latin typeface="Arial" charset="0"/>
                <a:cs typeface="Arial" charset="0"/>
              </a:rPr>
              <a:t>: </a:t>
            </a:r>
            <a:r>
              <a:rPr lang="en-US" sz="3600" dirty="0" smtClean="0">
                <a:latin typeface="Arial" charset="0"/>
                <a:cs typeface="Arial" charset="0"/>
              </a:rPr>
              <a:t>How Can </a:t>
            </a:r>
            <a:r>
              <a:rPr lang="en-US" sz="3600" dirty="0">
                <a:latin typeface="Arial" charset="0"/>
                <a:cs typeface="Arial" charset="0"/>
              </a:rPr>
              <a:t>Human </a:t>
            </a:r>
            <a:r>
              <a:rPr lang="en-US" sz="3600" dirty="0" smtClean="0">
                <a:latin typeface="Arial" charset="0"/>
                <a:cs typeface="Arial" charset="0"/>
              </a:rPr>
              <a:t>Safeguards Protect </a:t>
            </a:r>
            <a:r>
              <a:rPr lang="en-US" sz="3600" dirty="0">
                <a:latin typeface="Arial" charset="0"/>
                <a:cs typeface="Arial" charset="0"/>
              </a:rPr>
              <a:t>Against Security Threats</a:t>
            </a:r>
            <a:r>
              <a:rPr lang="en-US" sz="3600" dirty="0" smtClean="0">
                <a:latin typeface="Arial" charset="0"/>
                <a:cs typeface="Arial" charset="0"/>
              </a:rPr>
              <a:t>? </a:t>
            </a:r>
            <a:endParaRPr lang="en-US" sz="3600" dirty="0">
              <a:latin typeface="Arial" charset="0"/>
              <a:cs typeface="Arial" charset="0"/>
            </a:endParaRP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pic>
        <p:nvPicPr>
          <p:cNvPr id="4" name="Picture 3"/>
          <p:cNvPicPr>
            <a:picLocks noChangeAspect="1"/>
          </p:cNvPicPr>
          <p:nvPr/>
        </p:nvPicPr>
        <p:blipFill>
          <a:blip r:embed="rId3" cstate="print"/>
          <a:stretch>
            <a:fillRect/>
          </a:stretch>
        </p:blipFill>
        <p:spPr>
          <a:xfrm>
            <a:off x="5979792" y="1764834"/>
            <a:ext cx="1877731" cy="2950720"/>
          </a:xfrm>
          <a:prstGeom prst="rect">
            <a:avLst/>
          </a:prstGeom>
        </p:spPr>
      </p:pic>
      <p:pic>
        <p:nvPicPr>
          <p:cNvPr id="5" name="Picture 4"/>
          <p:cNvPicPr>
            <a:picLocks noChangeAspect="1"/>
          </p:cNvPicPr>
          <p:nvPr/>
        </p:nvPicPr>
        <p:blipFill>
          <a:blip r:embed="rId4" cstate="print"/>
          <a:stretch>
            <a:fillRect/>
          </a:stretch>
        </p:blipFill>
        <p:spPr>
          <a:xfrm>
            <a:off x="7772570" y="1777027"/>
            <a:ext cx="2438611" cy="2938527"/>
          </a:xfrm>
          <a:prstGeom prst="rect">
            <a:avLst/>
          </a:prstGeom>
        </p:spPr>
      </p:pic>
      <p:pic>
        <p:nvPicPr>
          <p:cNvPr id="6" name="Picture 5"/>
          <p:cNvPicPr>
            <a:picLocks noChangeAspect="1"/>
          </p:cNvPicPr>
          <p:nvPr/>
        </p:nvPicPr>
        <p:blipFill>
          <a:blip r:embed="rId5" cstate="print"/>
          <a:stretch>
            <a:fillRect/>
          </a:stretch>
        </p:blipFill>
        <p:spPr>
          <a:xfrm>
            <a:off x="2341476" y="3647968"/>
            <a:ext cx="1981372" cy="1548518"/>
          </a:xfrm>
          <a:prstGeom prst="rect">
            <a:avLst/>
          </a:prstGeom>
        </p:spPr>
      </p:pic>
      <p:pic>
        <p:nvPicPr>
          <p:cNvPr id="7" name="Picture 6"/>
          <p:cNvPicPr>
            <a:picLocks noChangeAspect="1"/>
          </p:cNvPicPr>
          <p:nvPr/>
        </p:nvPicPr>
        <p:blipFill>
          <a:blip r:embed="rId6" cstate="print"/>
          <a:stretch>
            <a:fillRect/>
          </a:stretch>
        </p:blipFill>
        <p:spPr>
          <a:xfrm>
            <a:off x="1344693" y="2268844"/>
            <a:ext cx="3974937" cy="1225402"/>
          </a:xfrm>
          <a:prstGeom prst="rect">
            <a:avLst/>
          </a:prstGeom>
        </p:spPr>
      </p:pic>
    </p:spTree>
    <p:extLst>
      <p:ext uri="{BB962C8B-B14F-4D97-AF65-F5344CB8AC3E}">
        <p14:creationId xmlns:p14="http://schemas.microsoft.com/office/powerpoint/2010/main" xmlns="" val="36788201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Human Safeguards for Nonemployee Personnel</a:t>
            </a:r>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5" name="Content Placeholder 4"/>
          <p:cNvSpPr>
            <a:spLocks noGrp="1"/>
          </p:cNvSpPr>
          <p:nvPr>
            <p:ph idx="1"/>
          </p:nvPr>
        </p:nvSpPr>
        <p:spPr/>
        <p:txBody>
          <a:bodyPr/>
          <a:lstStyle/>
          <a:p>
            <a:r>
              <a:rPr lang="en-US" dirty="0"/>
              <a:t>T</a:t>
            </a:r>
            <a:r>
              <a:rPr lang="en-US" dirty="0" smtClean="0"/>
              <a:t>emporary </a:t>
            </a:r>
            <a:r>
              <a:rPr lang="en-US" dirty="0"/>
              <a:t>personnel, vendors, partner personnel (employees of business partners</a:t>
            </a:r>
            <a:r>
              <a:rPr lang="en-US" dirty="0" smtClean="0"/>
              <a:t>), and public</a:t>
            </a:r>
          </a:p>
          <a:p>
            <a:r>
              <a:rPr lang="en-US" dirty="0" smtClean="0"/>
              <a:t>Require </a:t>
            </a:r>
            <a:r>
              <a:rPr lang="en-US" dirty="0"/>
              <a:t>vendors and partners to perform </a:t>
            </a:r>
            <a:r>
              <a:rPr lang="en-US" dirty="0" smtClean="0"/>
              <a:t>appropriate screening </a:t>
            </a:r>
            <a:r>
              <a:rPr lang="en-US" dirty="0"/>
              <a:t>and security </a:t>
            </a:r>
            <a:r>
              <a:rPr lang="en-US" dirty="0" smtClean="0"/>
              <a:t>training</a:t>
            </a:r>
          </a:p>
          <a:p>
            <a:r>
              <a:rPr lang="en-US" dirty="0" smtClean="0"/>
              <a:t>Contract specifies </a:t>
            </a:r>
            <a:r>
              <a:rPr lang="en-US" dirty="0"/>
              <a:t>security </a:t>
            </a:r>
            <a:r>
              <a:rPr lang="en-US" dirty="0" smtClean="0"/>
              <a:t>responsibilities</a:t>
            </a:r>
            <a:endParaRPr lang="en-US" dirty="0"/>
          </a:p>
          <a:p>
            <a:r>
              <a:rPr lang="en-US" dirty="0" smtClean="0"/>
              <a:t>Least privilege </a:t>
            </a:r>
            <a:r>
              <a:rPr lang="en-US" dirty="0"/>
              <a:t>accounts </a:t>
            </a:r>
            <a:r>
              <a:rPr lang="en-US" dirty="0" smtClean="0"/>
              <a:t>and passwords, </a:t>
            </a:r>
            <a:r>
              <a:rPr lang="en-US" dirty="0"/>
              <a:t>remove </a:t>
            </a:r>
            <a:r>
              <a:rPr lang="en-US" dirty="0" smtClean="0"/>
              <a:t>accounts </a:t>
            </a:r>
            <a:r>
              <a:rPr lang="en-US" dirty="0"/>
              <a:t>as soon as </a:t>
            </a:r>
            <a:r>
              <a:rPr lang="en-US" dirty="0" smtClean="0"/>
              <a:t>possible</a:t>
            </a:r>
            <a:endParaRPr lang="en-US" dirty="0"/>
          </a:p>
        </p:txBody>
      </p:sp>
    </p:spTree>
    <p:extLst>
      <p:ext uri="{BB962C8B-B14F-4D97-AF65-F5344CB8AC3E}">
        <p14:creationId xmlns:p14="http://schemas.microsoft.com/office/powerpoint/2010/main" xmlns="" val="28671795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Public Users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smtClean="0"/>
              <a:t>Web </a:t>
            </a:r>
            <a:r>
              <a:rPr lang="en-US" dirty="0"/>
              <a:t>sites and other openly accessible </a:t>
            </a:r>
            <a:r>
              <a:rPr lang="en-US" dirty="0" smtClean="0"/>
              <a:t>information systems.</a:t>
            </a:r>
          </a:p>
          <a:p>
            <a:pPr lvl="2"/>
            <a:r>
              <a:rPr lang="en-US" b="1" dirty="0" smtClean="0"/>
              <a:t>Hardening</a:t>
            </a:r>
          </a:p>
          <a:p>
            <a:pPr lvl="3"/>
            <a:r>
              <a:rPr lang="en-US" dirty="0" smtClean="0"/>
              <a:t>Special </a:t>
            </a:r>
            <a:r>
              <a:rPr lang="en-US" dirty="0"/>
              <a:t>versions </a:t>
            </a:r>
            <a:r>
              <a:rPr lang="en-US" dirty="0" smtClean="0"/>
              <a:t>of operating system</a:t>
            </a:r>
            <a:r>
              <a:rPr lang="en-US" dirty="0"/>
              <a:t> </a:t>
            </a:r>
            <a:r>
              <a:rPr lang="en-US" dirty="0" smtClean="0"/>
              <a:t>that </a:t>
            </a:r>
            <a:r>
              <a:rPr lang="en-US" dirty="0"/>
              <a:t>lock down or eliminate operating systems features and </a:t>
            </a:r>
            <a:r>
              <a:rPr lang="en-US" dirty="0" smtClean="0"/>
              <a:t>functions not </a:t>
            </a:r>
            <a:r>
              <a:rPr lang="en-US" dirty="0"/>
              <a:t>required </a:t>
            </a:r>
            <a:r>
              <a:rPr lang="en-US" dirty="0" smtClean="0"/>
              <a:t>by application</a:t>
            </a:r>
          </a:p>
          <a:p>
            <a:pPr lvl="2"/>
            <a:r>
              <a:rPr lang="en-US" dirty="0" smtClean="0"/>
              <a:t>Protect public </a:t>
            </a:r>
            <a:r>
              <a:rPr lang="en-US" dirty="0"/>
              <a:t>users </a:t>
            </a:r>
            <a:r>
              <a:rPr lang="en-US" dirty="0" smtClean="0"/>
              <a:t>from internal </a:t>
            </a:r>
            <a:r>
              <a:rPr lang="en-US" dirty="0"/>
              <a:t>company security </a:t>
            </a:r>
            <a:r>
              <a:rPr lang="en-US" dirty="0" smtClean="0"/>
              <a:t>problems</a:t>
            </a:r>
            <a:endParaRPr lang="en-US" dirty="0"/>
          </a:p>
        </p:txBody>
      </p:sp>
    </p:spTree>
    <p:extLst>
      <p:ext uri="{BB962C8B-B14F-4D97-AF65-F5344CB8AC3E}">
        <p14:creationId xmlns:p14="http://schemas.microsoft.com/office/powerpoint/2010/main" xmlns="" val="27603306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2"/>
          <p:cNvSpPr>
            <a:spLocks noGrp="1"/>
          </p:cNvSpPr>
          <p:nvPr>
            <p:ph type="title"/>
          </p:nvPr>
        </p:nvSpPr>
        <p:spPr/>
        <p:txBody>
          <a:bodyPr/>
          <a:lstStyle/>
          <a:p>
            <a:r>
              <a:rPr lang="en-US" dirty="0" smtClean="0">
                <a:latin typeface="Arial" charset="0"/>
                <a:cs typeface="Arial" charset="0"/>
              </a:rPr>
              <a:t>Account Administration</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2" name="Content Placeholder 1"/>
          <p:cNvSpPr>
            <a:spLocks noGrp="1"/>
          </p:cNvSpPr>
          <p:nvPr>
            <p:ph idx="1"/>
          </p:nvPr>
        </p:nvSpPr>
        <p:spPr/>
        <p:txBody>
          <a:bodyPr>
            <a:normAutofit/>
          </a:bodyPr>
          <a:lstStyle/>
          <a:p>
            <a:pPr marL="223838" indent="-223838">
              <a:buFont typeface="Arial" panose="020B0604020202020204" pitchFamily="34" charset="0"/>
              <a:buChar char="•"/>
              <a:defRPr/>
            </a:pPr>
            <a:r>
              <a:rPr lang="en-US" dirty="0" smtClean="0"/>
              <a:t>Account </a:t>
            </a:r>
            <a:r>
              <a:rPr lang="en-US" dirty="0"/>
              <a:t>Management</a:t>
            </a:r>
          </a:p>
          <a:p>
            <a:pPr lvl="2" indent="-342900">
              <a:defRPr/>
            </a:pPr>
            <a:r>
              <a:rPr lang="en-US" dirty="0"/>
              <a:t>S</a:t>
            </a:r>
            <a:r>
              <a:rPr lang="en-US" dirty="0" smtClean="0"/>
              <a:t>tandards for new user </a:t>
            </a:r>
            <a:r>
              <a:rPr lang="en-US" dirty="0"/>
              <a:t>accounts, </a:t>
            </a:r>
            <a:r>
              <a:rPr lang="en-US" dirty="0" smtClean="0"/>
              <a:t> modification of account </a:t>
            </a:r>
            <a:r>
              <a:rPr lang="en-US" dirty="0"/>
              <a:t>permissions, </a:t>
            </a:r>
            <a:r>
              <a:rPr lang="en-US" dirty="0" smtClean="0"/>
              <a:t>removal </a:t>
            </a:r>
            <a:r>
              <a:rPr lang="en-US" dirty="0"/>
              <a:t>of unneeded </a:t>
            </a:r>
            <a:r>
              <a:rPr lang="en-US" dirty="0" smtClean="0"/>
              <a:t>accounts</a:t>
            </a:r>
          </a:p>
          <a:p>
            <a:pPr marL="223838" indent="-223838">
              <a:buFont typeface="Arial" panose="020B0604020202020204" pitchFamily="34" charset="0"/>
              <a:buChar char="•"/>
              <a:defRPr/>
            </a:pPr>
            <a:r>
              <a:rPr lang="en-US" dirty="0" smtClean="0"/>
              <a:t>Password Management</a:t>
            </a:r>
          </a:p>
          <a:p>
            <a:pPr lvl="2" indent="-342900">
              <a:defRPr/>
            </a:pPr>
            <a:r>
              <a:rPr lang="en-US" dirty="0" smtClean="0"/>
              <a:t>Users </a:t>
            </a:r>
            <a:r>
              <a:rPr lang="en-US" dirty="0"/>
              <a:t>change passwords </a:t>
            </a:r>
            <a:r>
              <a:rPr lang="en-US" dirty="0" smtClean="0"/>
              <a:t>frequently</a:t>
            </a:r>
          </a:p>
          <a:p>
            <a:pPr marL="223838" indent="-223838">
              <a:buFont typeface="Arial" panose="020B0604020202020204" pitchFamily="34" charset="0"/>
              <a:buChar char="•"/>
              <a:defRPr/>
            </a:pPr>
            <a:r>
              <a:rPr lang="en-US" dirty="0">
                <a:cs typeface="Arial" charset="0"/>
              </a:rPr>
              <a:t>Help Desk </a:t>
            </a:r>
            <a:r>
              <a:rPr lang="en-US" dirty="0" smtClean="0">
                <a:cs typeface="Arial" charset="0"/>
              </a:rPr>
              <a:t>Policies</a:t>
            </a:r>
          </a:p>
          <a:p>
            <a:pPr lvl="2"/>
            <a:r>
              <a:rPr lang="en-US" dirty="0" smtClean="0"/>
              <a:t>Provide means </a:t>
            </a:r>
            <a:r>
              <a:rPr lang="en-US" dirty="0"/>
              <a:t>of </a:t>
            </a:r>
            <a:r>
              <a:rPr lang="en-US" dirty="0" smtClean="0"/>
              <a:t>authenticating users</a:t>
            </a:r>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2"/>
          <p:cNvSpPr>
            <a:spLocks noGrp="1"/>
          </p:cNvSpPr>
          <p:nvPr>
            <p:ph type="title"/>
          </p:nvPr>
        </p:nvSpPr>
        <p:spPr/>
        <p:txBody>
          <a:bodyPr/>
          <a:lstStyle/>
          <a:p>
            <a:r>
              <a:rPr lang="en-US" sz="3600" dirty="0" smtClean="0">
                <a:latin typeface="Arial" charset="0"/>
                <a:cs typeface="Arial" charset="0"/>
              </a:rPr>
              <a:t>Sample Account Acknowledgment Form</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5" name="AutoShape 3"/>
          <p:cNvSpPr>
            <a:spLocks noChangeAspect="1" noChangeArrowheads="1" noTextEdit="1"/>
          </p:cNvSpPr>
          <p:nvPr/>
        </p:nvSpPr>
        <p:spPr bwMode="auto">
          <a:xfrm>
            <a:off x="1665877" y="1700415"/>
            <a:ext cx="8873128" cy="33832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cstate="print"/>
          <a:stretch>
            <a:fillRect/>
          </a:stretch>
        </p:blipFill>
        <p:spPr>
          <a:xfrm>
            <a:off x="1407530" y="1583835"/>
            <a:ext cx="9389822" cy="3711035"/>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AutoShape 2"/>
          <p:cNvSpPr>
            <a:spLocks noGrp="1" noChangeArrowheads="1"/>
          </p:cNvSpPr>
          <p:nvPr>
            <p:ph type="title"/>
          </p:nvPr>
        </p:nvSpPr>
        <p:spPr/>
        <p:txBody>
          <a:bodyPr/>
          <a:lstStyle/>
          <a:p>
            <a:r>
              <a:rPr lang="en-US" sz="3600" dirty="0" smtClean="0">
                <a:latin typeface="Arial" charset="0"/>
                <a:cs typeface="Arial" charset="0"/>
              </a:rPr>
              <a:t>Systems Procedures</a:t>
            </a:r>
          </a:p>
        </p:txBody>
      </p:sp>
      <p:sp>
        <p:nvSpPr>
          <p:cNvPr id="2" name="Footer Placeholder 1"/>
          <p:cNvSpPr>
            <a:spLocks noGrp="1"/>
          </p:cNvSpPr>
          <p:nvPr>
            <p:ph type="ftr" sz="quarter" idx="10"/>
          </p:nvPr>
        </p:nvSpPr>
        <p:spPr/>
        <p:txBody>
          <a:bodyPr/>
          <a:lstStyle/>
          <a:p>
            <a:pPr>
              <a:defRPr/>
            </a:pPr>
            <a:r>
              <a:rPr lang="en-US" dirty="0" smtClean="0"/>
              <a:t>Copyright © 2017 Pearson Education, Inc.</a:t>
            </a:r>
            <a:endParaRPr lang="en-US" dirty="0"/>
          </a:p>
        </p:txBody>
      </p:sp>
      <p:grpSp>
        <p:nvGrpSpPr>
          <p:cNvPr id="5" name="Group 4"/>
          <p:cNvGrpSpPr>
            <a:grpSpLocks/>
          </p:cNvGrpSpPr>
          <p:nvPr/>
        </p:nvGrpSpPr>
        <p:grpSpPr bwMode="auto">
          <a:xfrm>
            <a:off x="1455663" y="1495657"/>
            <a:ext cx="9306013" cy="4023360"/>
            <a:chOff x="1760" y="1216"/>
            <a:chExt cx="4160" cy="1888"/>
          </a:xfrm>
        </p:grpSpPr>
        <p:sp>
          <p:nvSpPr>
            <p:cNvPr id="6" name="AutoShape 3"/>
            <p:cNvSpPr>
              <a:spLocks noChangeAspect="1" noChangeArrowheads="1" noTextEdit="1"/>
            </p:cNvSpPr>
            <p:nvPr/>
          </p:nvSpPr>
          <p:spPr bwMode="auto">
            <a:xfrm>
              <a:off x="1760" y="1216"/>
              <a:ext cx="4160" cy="1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16389" name="Picture 5"/>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760" y="1216"/>
              <a:ext cx="4168" cy="18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Monitoring</a:t>
            </a:r>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72583" y="1521516"/>
            <a:ext cx="10515600" cy="4250634"/>
          </a:xfrm>
        </p:spPr>
        <p:txBody>
          <a:bodyPr/>
          <a:lstStyle/>
          <a:p>
            <a:r>
              <a:rPr lang="en-US" dirty="0" smtClean="0"/>
              <a:t>Activity logs</a:t>
            </a:r>
          </a:p>
          <a:p>
            <a:pPr lvl="2"/>
            <a:r>
              <a:rPr lang="en-US" dirty="0" smtClean="0">
                <a:hlinkClick r:id="rId2"/>
              </a:rPr>
              <a:t>Firewall log</a:t>
            </a:r>
            <a:endParaRPr lang="en-US" dirty="0" smtClean="0"/>
          </a:p>
          <a:p>
            <a:pPr lvl="3"/>
            <a:r>
              <a:rPr lang="en-US" dirty="0"/>
              <a:t>L</a:t>
            </a:r>
            <a:r>
              <a:rPr lang="en-US" dirty="0" smtClean="0"/>
              <a:t>ists </a:t>
            </a:r>
            <a:r>
              <a:rPr lang="en-US" dirty="0"/>
              <a:t>of all dropped packets, infiltration </a:t>
            </a:r>
            <a:r>
              <a:rPr lang="en-US" dirty="0" smtClean="0"/>
              <a:t>attempts, unauthorized access, attempts </a:t>
            </a:r>
            <a:r>
              <a:rPr lang="en-US" dirty="0"/>
              <a:t>from within the </a:t>
            </a:r>
            <a:r>
              <a:rPr lang="en-US" dirty="0" smtClean="0"/>
              <a:t>firewall</a:t>
            </a:r>
          </a:p>
          <a:p>
            <a:pPr lvl="2"/>
            <a:r>
              <a:rPr lang="en-US" dirty="0" smtClean="0"/>
              <a:t>DBMS</a:t>
            </a:r>
          </a:p>
          <a:p>
            <a:pPr lvl="3"/>
            <a:r>
              <a:rPr lang="en-US" dirty="0" smtClean="0"/>
              <a:t>Successful </a:t>
            </a:r>
            <a:r>
              <a:rPr lang="en-US" dirty="0"/>
              <a:t>and failed </a:t>
            </a:r>
            <a:r>
              <a:rPr lang="en-US" dirty="0" smtClean="0"/>
              <a:t>logins</a:t>
            </a:r>
            <a:endParaRPr lang="en-US" dirty="0"/>
          </a:p>
          <a:p>
            <a:pPr lvl="2"/>
            <a:r>
              <a:rPr lang="en-US" dirty="0" smtClean="0"/>
              <a:t>Web </a:t>
            </a:r>
            <a:r>
              <a:rPr lang="en-US" dirty="0"/>
              <a:t>servers </a:t>
            </a:r>
            <a:endParaRPr lang="en-US" dirty="0" smtClean="0"/>
          </a:p>
          <a:p>
            <a:pPr lvl="3"/>
            <a:r>
              <a:rPr lang="en-US" dirty="0" smtClean="0"/>
              <a:t> Voluminous </a:t>
            </a:r>
            <a:r>
              <a:rPr lang="en-US" dirty="0"/>
              <a:t>logs of Web </a:t>
            </a:r>
            <a:r>
              <a:rPr lang="en-US" dirty="0" smtClean="0"/>
              <a:t>activities</a:t>
            </a:r>
          </a:p>
          <a:p>
            <a:r>
              <a:rPr lang="en-US" dirty="0" smtClean="0"/>
              <a:t>PC O/S produce </a:t>
            </a:r>
            <a:r>
              <a:rPr lang="en-US" dirty="0"/>
              <a:t>logs of log-ins and firewall </a:t>
            </a:r>
            <a:r>
              <a:rPr lang="en-US" dirty="0" smtClean="0"/>
              <a:t>activities</a:t>
            </a:r>
          </a:p>
          <a:p>
            <a:pPr lvl="2"/>
            <a:endParaRPr lang="en-US" dirty="0"/>
          </a:p>
        </p:txBody>
      </p:sp>
    </p:spTree>
    <p:extLst>
      <p:ext uri="{BB962C8B-B14F-4D97-AF65-F5344CB8AC3E}">
        <p14:creationId xmlns:p14="http://schemas.microsoft.com/office/powerpoint/2010/main" xmlns="" val="22589054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a:t>
            </a:r>
            <a:r>
              <a:rPr lang="en-US" dirty="0" smtClean="0"/>
              <a:t>Monitoring (cont’d)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smtClean="0"/>
              <a:t>Employ </a:t>
            </a:r>
            <a:r>
              <a:rPr lang="en-US" dirty="0"/>
              <a:t>utilities </a:t>
            </a:r>
            <a:r>
              <a:rPr lang="en-US" dirty="0" smtClean="0"/>
              <a:t>to </a:t>
            </a:r>
            <a:r>
              <a:rPr lang="en-US" dirty="0"/>
              <a:t>assess their </a:t>
            </a:r>
            <a:r>
              <a:rPr lang="en-US" dirty="0" smtClean="0"/>
              <a:t>vulnerabilities</a:t>
            </a:r>
          </a:p>
          <a:p>
            <a:r>
              <a:rPr lang="en-US" b="1" dirty="0" smtClean="0"/>
              <a:t>Honeypots </a:t>
            </a:r>
            <a:r>
              <a:rPr lang="en-US" dirty="0" smtClean="0"/>
              <a:t>for </a:t>
            </a:r>
            <a:r>
              <a:rPr lang="en-US" dirty="0"/>
              <a:t>computer criminals to </a:t>
            </a:r>
            <a:r>
              <a:rPr lang="en-US" dirty="0" smtClean="0"/>
              <a:t>attack</a:t>
            </a:r>
          </a:p>
          <a:p>
            <a:r>
              <a:rPr lang="en-US" dirty="0" smtClean="0"/>
              <a:t>Investigate </a:t>
            </a:r>
            <a:r>
              <a:rPr lang="en-US" dirty="0"/>
              <a:t>security </a:t>
            </a:r>
            <a:r>
              <a:rPr lang="en-US" dirty="0" smtClean="0"/>
              <a:t>incidents</a:t>
            </a:r>
          </a:p>
          <a:p>
            <a:r>
              <a:rPr lang="en-US" dirty="0"/>
              <a:t>C</a:t>
            </a:r>
            <a:r>
              <a:rPr lang="en-US" dirty="0" smtClean="0"/>
              <a:t>onstantly monitor </a:t>
            </a:r>
            <a:r>
              <a:rPr lang="en-US" dirty="0"/>
              <a:t>existing security policy and </a:t>
            </a:r>
            <a:r>
              <a:rPr lang="en-US" dirty="0" smtClean="0"/>
              <a:t>safeguards</a:t>
            </a:r>
            <a:endParaRPr lang="en-US" b="1" dirty="0"/>
          </a:p>
        </p:txBody>
      </p:sp>
    </p:spTree>
    <p:extLst>
      <p:ext uri="{BB962C8B-B14F-4D97-AF65-F5344CB8AC3E}">
        <p14:creationId xmlns:p14="http://schemas.microsoft.com/office/powerpoint/2010/main" xmlns="" val="18636148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p:cNvSpPr>
            <a:spLocks noGrp="1"/>
          </p:cNvSpPr>
          <p:nvPr>
            <p:ph type="title"/>
          </p:nvPr>
        </p:nvSpPr>
        <p:spPr/>
        <p:txBody>
          <a:bodyPr/>
          <a:lstStyle/>
          <a:p>
            <a:pPr marL="857250" indent="-857250"/>
            <a:r>
              <a:rPr lang="en-US" sz="3600" dirty="0" smtClean="0">
                <a:latin typeface="Arial" charset="0"/>
                <a:cs typeface="Arial" charset="0"/>
              </a:rPr>
              <a:t>Q8: How Should Organizations Respond to Security Incidents?</a:t>
            </a: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sp>
        <p:nvSpPr>
          <p:cNvPr id="6" name="AutoShape 3"/>
          <p:cNvSpPr>
            <a:spLocks noChangeAspect="1" noChangeArrowheads="1" noTextEdit="1"/>
          </p:cNvSpPr>
          <p:nvPr/>
        </p:nvSpPr>
        <p:spPr bwMode="auto">
          <a:xfrm>
            <a:off x="2890370" y="1546167"/>
            <a:ext cx="6417625" cy="3940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cstate="print"/>
          <a:stretch>
            <a:fillRect/>
          </a:stretch>
        </p:blipFill>
        <p:spPr>
          <a:xfrm>
            <a:off x="2890370" y="1546167"/>
            <a:ext cx="6444031" cy="3962743"/>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p:txBody>
          <a:bodyPr/>
          <a:lstStyle/>
          <a:p>
            <a:r>
              <a:rPr lang="en-US" dirty="0"/>
              <a:t>How </a:t>
            </a:r>
            <a:r>
              <a:rPr lang="en-US" dirty="0" smtClean="0"/>
              <a:t>Does </a:t>
            </a:r>
            <a:r>
              <a:rPr lang="en-US" dirty="0"/>
              <a:t>the K</a:t>
            </a:r>
            <a:r>
              <a:rPr lang="en-US" dirty="0" smtClean="0"/>
              <a:t>nowledge in </a:t>
            </a:r>
            <a:r>
              <a:rPr lang="en-US" dirty="0"/>
              <a:t>T</a:t>
            </a:r>
            <a:r>
              <a:rPr lang="en-US" dirty="0" smtClean="0"/>
              <a:t>his </a:t>
            </a:r>
            <a:r>
              <a:rPr lang="en-US" dirty="0"/>
              <a:t>C</a:t>
            </a:r>
            <a:r>
              <a:rPr lang="en-US" dirty="0" smtClean="0"/>
              <a:t>hapter </a:t>
            </a:r>
            <a:r>
              <a:rPr lang="en-US" dirty="0"/>
              <a:t>H</a:t>
            </a:r>
            <a:r>
              <a:rPr lang="en-US" dirty="0" smtClean="0"/>
              <a:t>elp </a:t>
            </a:r>
            <a:r>
              <a:rPr lang="en-US" dirty="0"/>
              <a:t>Y</a:t>
            </a:r>
            <a:r>
              <a:rPr lang="en-US" dirty="0" smtClean="0"/>
              <a:t>ou</a:t>
            </a:r>
            <a:r>
              <a:rPr lang="en-US" dirty="0"/>
              <a:t>?</a:t>
            </a:r>
            <a:endParaRPr dirty="0"/>
          </a:p>
        </p:txBody>
      </p:sp>
      <p:sp>
        <p:nvSpPr>
          <p:cNvPr id="2" name="Footer Placeholder 1"/>
          <p:cNvSpPr>
            <a:spLocks noGrp="1"/>
          </p:cNvSpPr>
          <p:nvPr>
            <p:ph type="ftr" sz="quarter" idx="10"/>
          </p:nvPr>
        </p:nvSpPr>
        <p:spPr/>
        <p:txBody>
          <a:bodyPr/>
          <a:lstStyle/>
          <a:p>
            <a:pPr>
              <a:defRPr/>
            </a:pPr>
            <a:r>
              <a:rPr lang="en-US" dirty="0" smtClean="0"/>
              <a:t>Copyright © 2017 Pearson Education, Inc.</a:t>
            </a:r>
            <a:endParaRPr lang="en-US" dirty="0"/>
          </a:p>
        </p:txBody>
      </p:sp>
      <p:sp>
        <p:nvSpPr>
          <p:cNvPr id="3" name="Content Placeholder 2"/>
          <p:cNvSpPr>
            <a:spLocks noGrp="1"/>
          </p:cNvSpPr>
          <p:nvPr>
            <p:ph idx="1"/>
          </p:nvPr>
        </p:nvSpPr>
        <p:spPr>
          <a:xfrm>
            <a:off x="772583" y="1559615"/>
            <a:ext cx="10515600" cy="4043163"/>
          </a:xfrm>
        </p:spPr>
        <p:txBody>
          <a:bodyPr>
            <a:noAutofit/>
          </a:bodyPr>
          <a:lstStyle/>
          <a:p>
            <a:r>
              <a:rPr lang="en-US" sz="2700" dirty="0"/>
              <a:t>A</a:t>
            </a:r>
            <a:r>
              <a:rPr lang="en-US" sz="2700" dirty="0" smtClean="0"/>
              <a:t>wareness of:</a:t>
            </a:r>
          </a:p>
          <a:p>
            <a:pPr lvl="2"/>
            <a:r>
              <a:rPr lang="en-US" sz="2700" dirty="0" smtClean="0"/>
              <a:t>Threats </a:t>
            </a:r>
            <a:r>
              <a:rPr lang="en-US" sz="2700" dirty="0"/>
              <a:t>to computer </a:t>
            </a:r>
            <a:r>
              <a:rPr lang="en-US" sz="2700" dirty="0" smtClean="0"/>
              <a:t>security as </a:t>
            </a:r>
            <a:r>
              <a:rPr lang="en-US" sz="2700" dirty="0"/>
              <a:t>an </a:t>
            </a:r>
            <a:r>
              <a:rPr lang="en-US" sz="2700" dirty="0" smtClean="0"/>
              <a:t>individual, business professional, employer</a:t>
            </a:r>
          </a:p>
          <a:p>
            <a:pPr lvl="2"/>
            <a:r>
              <a:rPr lang="en-US" sz="2700" dirty="0"/>
              <a:t>R</a:t>
            </a:r>
            <a:r>
              <a:rPr lang="en-US" sz="2700" dirty="0" smtClean="0"/>
              <a:t>isk trade offs</a:t>
            </a:r>
          </a:p>
          <a:p>
            <a:pPr lvl="2"/>
            <a:r>
              <a:rPr lang="en-US" sz="2700" dirty="0" smtClean="0"/>
              <a:t>Technical</a:t>
            </a:r>
            <a:r>
              <a:rPr lang="en-US" sz="2700" dirty="0"/>
              <a:t>, data</a:t>
            </a:r>
            <a:r>
              <a:rPr lang="en-US" sz="2700" dirty="0" smtClean="0"/>
              <a:t>, </a:t>
            </a:r>
            <a:r>
              <a:rPr lang="en-US" sz="2700" dirty="0"/>
              <a:t>human </a:t>
            </a:r>
            <a:r>
              <a:rPr lang="en-US" sz="2700" dirty="0" smtClean="0"/>
              <a:t>safeguards to protect </a:t>
            </a:r>
            <a:r>
              <a:rPr lang="en-US" sz="2700" dirty="0"/>
              <a:t>computing devices </a:t>
            </a:r>
            <a:r>
              <a:rPr lang="en-US" sz="2700" dirty="0" smtClean="0"/>
              <a:t>and data</a:t>
            </a:r>
          </a:p>
          <a:p>
            <a:pPr lvl="2"/>
            <a:r>
              <a:rPr lang="en-US" sz="2700" dirty="0" smtClean="0"/>
              <a:t>How </a:t>
            </a:r>
            <a:r>
              <a:rPr lang="en-US" sz="2700" dirty="0"/>
              <a:t>organizations should respond </a:t>
            </a:r>
            <a:r>
              <a:rPr lang="en-US" sz="2700" dirty="0" smtClean="0"/>
              <a:t>to security threats</a:t>
            </a:r>
          </a:p>
          <a:p>
            <a:pPr lvl="2"/>
            <a:r>
              <a:rPr lang="en-US" sz="2700" dirty="0" smtClean="0"/>
              <a:t>How </a:t>
            </a:r>
            <a:r>
              <a:rPr lang="en-US" sz="2700" dirty="0"/>
              <a:t>organizations should respond to security </a:t>
            </a:r>
            <a:r>
              <a:rPr lang="en-US" sz="2700" dirty="0" smtClean="0"/>
              <a:t>incidents</a:t>
            </a:r>
            <a:endParaRPr lang="en-US" sz="2700" dirty="0"/>
          </a:p>
          <a:p>
            <a:pPr lvl="2"/>
            <a:r>
              <a:rPr lang="en-US" sz="2700" dirty="0" smtClean="0"/>
              <a:t>Importance of creating </a:t>
            </a:r>
            <a:r>
              <a:rPr lang="en-US" sz="2700" dirty="0"/>
              <a:t>and </a:t>
            </a:r>
            <a:r>
              <a:rPr lang="en-US" sz="2700" dirty="0" smtClean="0"/>
              <a:t>using </a:t>
            </a:r>
            <a:r>
              <a:rPr lang="en-US" sz="2700" dirty="0"/>
              <a:t>strong passwords!</a:t>
            </a:r>
            <a:endParaRPr lang="en-US" sz="2700"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Study Questions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5" name="Content Placeholder 4"/>
          <p:cNvSpPr>
            <a:spLocks noGrp="1"/>
          </p:cNvSpPr>
          <p:nvPr>
            <p:ph idx="1"/>
          </p:nvPr>
        </p:nvSpPr>
        <p:spPr>
          <a:xfrm>
            <a:off x="826439" y="1559616"/>
            <a:ext cx="10461744" cy="3926784"/>
          </a:xfrm>
        </p:spPr>
        <p:txBody>
          <a:bodyPr/>
          <a:lstStyle/>
          <a:p>
            <a:pPr marL="0" indent="0">
              <a:buNone/>
            </a:pPr>
            <a:r>
              <a:rPr lang="en-US" sz="2200" b="1" dirty="0" smtClean="0"/>
              <a:t>Q1: </a:t>
            </a:r>
            <a:r>
              <a:rPr lang="en-US" sz="2200" dirty="0"/>
              <a:t>What is the goal of information systems security?</a:t>
            </a:r>
          </a:p>
          <a:p>
            <a:pPr marL="0" indent="0">
              <a:buNone/>
            </a:pPr>
            <a:r>
              <a:rPr lang="en-US" sz="2200" b="1" dirty="0" smtClean="0"/>
              <a:t>Q2: </a:t>
            </a:r>
            <a:r>
              <a:rPr lang="en-US" sz="2200" dirty="0" smtClean="0"/>
              <a:t>How </a:t>
            </a:r>
            <a:r>
              <a:rPr lang="en-US" sz="2200" dirty="0"/>
              <a:t>big is the computer security problem?</a:t>
            </a:r>
          </a:p>
          <a:p>
            <a:pPr marL="0" indent="0">
              <a:buNone/>
            </a:pPr>
            <a:r>
              <a:rPr lang="en-US" sz="2200" b="1" dirty="0" smtClean="0"/>
              <a:t>Q3: </a:t>
            </a:r>
            <a:r>
              <a:rPr lang="en-US" sz="2200" dirty="0"/>
              <a:t>How should you respond to security threats?</a:t>
            </a:r>
          </a:p>
          <a:p>
            <a:pPr marL="0" indent="0">
              <a:buNone/>
            </a:pPr>
            <a:r>
              <a:rPr lang="en-US" sz="2200" b="1" dirty="0" smtClean="0"/>
              <a:t>Q4: </a:t>
            </a:r>
            <a:r>
              <a:rPr lang="en-US" sz="2200" dirty="0"/>
              <a:t>How should organizations respond to security threats?</a:t>
            </a:r>
          </a:p>
          <a:p>
            <a:pPr marL="0" indent="0">
              <a:buNone/>
            </a:pPr>
            <a:r>
              <a:rPr lang="en-US" sz="2200" b="1" dirty="0" smtClean="0"/>
              <a:t>Q5: </a:t>
            </a:r>
            <a:r>
              <a:rPr lang="en-US" sz="2200" dirty="0"/>
              <a:t>How can technical safeguards protect against security threats?</a:t>
            </a:r>
          </a:p>
          <a:p>
            <a:pPr marL="0" indent="0">
              <a:buNone/>
            </a:pPr>
            <a:r>
              <a:rPr lang="en-US" sz="2200" b="1" dirty="0" smtClean="0"/>
              <a:t>Q6: </a:t>
            </a:r>
            <a:r>
              <a:rPr lang="en-US" sz="2200" dirty="0"/>
              <a:t>How can data safeguards protect against security threats?</a:t>
            </a:r>
          </a:p>
          <a:p>
            <a:pPr marL="0" indent="0">
              <a:buNone/>
            </a:pPr>
            <a:r>
              <a:rPr lang="en-US" sz="2200" b="1" dirty="0" smtClean="0"/>
              <a:t>Q7: </a:t>
            </a:r>
            <a:r>
              <a:rPr lang="en-US" sz="2200" dirty="0"/>
              <a:t>How can human safeguards protect against security threats?</a:t>
            </a:r>
          </a:p>
          <a:p>
            <a:pPr marL="0" indent="0">
              <a:buNone/>
            </a:pPr>
            <a:r>
              <a:rPr lang="en-US" sz="2200" b="1" dirty="0" smtClean="0"/>
              <a:t>Q8: </a:t>
            </a:r>
            <a:r>
              <a:rPr lang="en-US" sz="2200" dirty="0"/>
              <a:t>How should organizations respond to security incidents? </a:t>
            </a:r>
            <a:endParaRPr lang="en-US" sz="2200" dirty="0" smtClean="0"/>
          </a:p>
          <a:p>
            <a:pPr marL="914400" lvl="3"/>
            <a:r>
              <a:rPr lang="en-US" sz="2400" dirty="0"/>
              <a:t>How does the </a:t>
            </a:r>
            <a:r>
              <a:rPr lang="en-US" sz="2400" dirty="0" smtClean="0"/>
              <a:t>knowledge in </a:t>
            </a:r>
            <a:r>
              <a:rPr lang="en-US" sz="2400" dirty="0"/>
              <a:t>this chapter help you?</a:t>
            </a:r>
            <a:endParaRPr lang="en-US" sz="2200" dirty="0"/>
          </a:p>
        </p:txBody>
      </p:sp>
    </p:spTree>
    <p:extLst>
      <p:ext uri="{BB962C8B-B14F-4D97-AF65-F5344CB8AC3E}">
        <p14:creationId xmlns:p14="http://schemas.microsoft.com/office/powerpoint/2010/main" xmlns="" val="186820094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cs typeface="Arial" charset="0"/>
              </a:rPr>
              <a:t>Ethics </a:t>
            </a:r>
            <a:r>
              <a:rPr lang="en-US" dirty="0" smtClean="0">
                <a:latin typeface="Arial" charset="0"/>
                <a:cs typeface="Arial" charset="0"/>
              </a:rPr>
              <a:t>Guide: </a:t>
            </a:r>
            <a:r>
              <a:rPr lang="en-IN" dirty="0" smtClean="0"/>
              <a:t>Hacking </a:t>
            </a:r>
            <a:r>
              <a:rPr lang="en-IN" dirty="0"/>
              <a:t>Smart Things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72583" y="1559616"/>
            <a:ext cx="10515600" cy="4098234"/>
          </a:xfrm>
        </p:spPr>
        <p:txBody>
          <a:bodyPr/>
          <a:lstStyle/>
          <a:p>
            <a:r>
              <a:rPr lang="en-US" dirty="0"/>
              <a:t>U</a:t>
            </a:r>
            <a:r>
              <a:rPr lang="en-US" dirty="0" smtClean="0"/>
              <a:t>nintended </a:t>
            </a:r>
            <a:r>
              <a:rPr lang="en-US" dirty="0"/>
              <a:t>risks </a:t>
            </a:r>
            <a:r>
              <a:rPr lang="en-US" dirty="0" smtClean="0"/>
              <a:t>associated </a:t>
            </a:r>
            <a:r>
              <a:rPr lang="en-US" dirty="0" err="1" smtClean="0"/>
              <a:t>IoT</a:t>
            </a:r>
            <a:endParaRPr lang="en-US" dirty="0" smtClean="0"/>
          </a:p>
          <a:p>
            <a:r>
              <a:rPr lang="en-US" dirty="0" smtClean="0"/>
              <a:t>26 </a:t>
            </a:r>
            <a:r>
              <a:rPr lang="en-US" dirty="0"/>
              <a:t>billion IoT </a:t>
            </a:r>
            <a:r>
              <a:rPr lang="en-US" dirty="0" smtClean="0"/>
              <a:t>devices by 2020</a:t>
            </a:r>
          </a:p>
          <a:p>
            <a:r>
              <a:rPr lang="en-IN" dirty="0" smtClean="0"/>
              <a:t>Hackers </a:t>
            </a:r>
            <a:r>
              <a:rPr lang="en-IN" dirty="0"/>
              <a:t>access automated driving functions through features like car’s </a:t>
            </a:r>
            <a:r>
              <a:rPr lang="en-IN" dirty="0" smtClean="0"/>
              <a:t>radio</a:t>
            </a:r>
          </a:p>
          <a:p>
            <a:pPr lvl="2"/>
            <a:r>
              <a:rPr lang="en-IN" dirty="0" smtClean="0"/>
              <a:t>Via automobile wireless features with </a:t>
            </a:r>
            <a:r>
              <a:rPr lang="en-IN" dirty="0"/>
              <a:t>poor </a:t>
            </a:r>
            <a:r>
              <a:rPr lang="en-IN" dirty="0" smtClean="0"/>
              <a:t>internal systems architecture</a:t>
            </a:r>
          </a:p>
          <a:p>
            <a:r>
              <a:rPr lang="en-IN" dirty="0" smtClean="0"/>
              <a:t>Control hotel </a:t>
            </a:r>
            <a:r>
              <a:rPr lang="en-IN" dirty="0"/>
              <a:t>lights, thermostats, televisions, </a:t>
            </a:r>
            <a:r>
              <a:rPr lang="en-IN" dirty="0" smtClean="0"/>
              <a:t>room blinds </a:t>
            </a:r>
            <a:r>
              <a:rPr lang="en-IN" dirty="0"/>
              <a:t>by reverse-engineering </a:t>
            </a:r>
            <a:r>
              <a:rPr lang="en-IN" dirty="0" smtClean="0"/>
              <a:t>home </a:t>
            </a:r>
            <a:r>
              <a:rPr lang="en-IN" dirty="0"/>
              <a:t>automation protocol </a:t>
            </a:r>
            <a:r>
              <a:rPr lang="en-IN" dirty="0" smtClean="0"/>
              <a:t>(KNX/IP)</a:t>
            </a:r>
          </a:p>
        </p:txBody>
      </p:sp>
    </p:spTree>
    <p:extLst>
      <p:ext uri="{BB962C8B-B14F-4D97-AF65-F5344CB8AC3E}">
        <p14:creationId xmlns:p14="http://schemas.microsoft.com/office/powerpoint/2010/main" xmlns="" val="21019262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cs typeface="Arial" charset="0"/>
              </a:rPr>
              <a:t>Ethics </a:t>
            </a:r>
            <a:r>
              <a:rPr lang="en-US" dirty="0" smtClean="0">
                <a:latin typeface="Arial" charset="0"/>
                <a:cs typeface="Arial" charset="0"/>
              </a:rPr>
              <a:t>Guide: </a:t>
            </a:r>
            <a:r>
              <a:rPr lang="en-IN" dirty="0" smtClean="0"/>
              <a:t>Hacking </a:t>
            </a:r>
            <a:r>
              <a:rPr lang="en-IN" dirty="0"/>
              <a:t>Smart Things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72583" y="1559616"/>
            <a:ext cx="10515600" cy="4098234"/>
          </a:xfrm>
        </p:spPr>
        <p:txBody>
          <a:bodyPr/>
          <a:lstStyle/>
          <a:p>
            <a:r>
              <a:rPr lang="en-IN" dirty="0"/>
              <a:t> Threats to securing home, appliances, your </a:t>
            </a:r>
            <a:r>
              <a:rPr lang="en-IN" dirty="0" smtClean="0"/>
              <a:t>car</a:t>
            </a:r>
            <a:endParaRPr lang="en-US" dirty="0"/>
          </a:p>
          <a:p>
            <a:pPr lvl="2"/>
            <a:r>
              <a:rPr lang="en-IN" dirty="0" smtClean="0"/>
              <a:t>70% smart devices use </a:t>
            </a:r>
            <a:r>
              <a:rPr lang="en-IN" dirty="0"/>
              <a:t>unencrypted network </a:t>
            </a:r>
            <a:r>
              <a:rPr lang="en-IN" dirty="0" smtClean="0"/>
              <a:t>services</a:t>
            </a:r>
          </a:p>
          <a:p>
            <a:pPr lvl="2"/>
            <a:r>
              <a:rPr lang="en-IN" dirty="0" smtClean="0"/>
              <a:t>60% vulnerable </a:t>
            </a:r>
            <a:r>
              <a:rPr lang="en-IN" dirty="0"/>
              <a:t>to persistent XSS (cross-site scripting) </a:t>
            </a:r>
            <a:r>
              <a:rPr lang="en-IN" dirty="0" smtClean="0"/>
              <a:t>and weak credentials</a:t>
            </a:r>
          </a:p>
        </p:txBody>
      </p:sp>
    </p:spTree>
    <p:extLst>
      <p:ext uri="{BB962C8B-B14F-4D97-AF65-F5344CB8AC3E}">
        <p14:creationId xmlns:p14="http://schemas.microsoft.com/office/powerpoint/2010/main" xmlns="" val="36725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Title 1"/>
          <p:cNvSpPr>
            <a:spLocks noGrp="1"/>
          </p:cNvSpPr>
          <p:nvPr>
            <p:ph type="title"/>
          </p:nvPr>
        </p:nvSpPr>
        <p:spPr/>
        <p:txBody>
          <a:bodyPr/>
          <a:lstStyle/>
          <a:p>
            <a:r>
              <a:rPr dirty="0" smtClean="0">
                <a:latin typeface="Arial" charset="0"/>
                <a:cs typeface="Arial" charset="0"/>
              </a:rPr>
              <a:t>Guide: </a:t>
            </a:r>
            <a:r>
              <a:rPr lang="en-US" dirty="0"/>
              <a:t>EMV to the </a:t>
            </a:r>
            <a:r>
              <a:rPr lang="en-US" dirty="0" smtClean="0"/>
              <a:t>Rescue</a:t>
            </a:r>
            <a:endParaRPr dirty="0" smtClean="0">
              <a:latin typeface="Arial" charset="0"/>
              <a:cs typeface="Arial" charset="0"/>
            </a:endParaRP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71682" name="Content Placeholder 1"/>
          <p:cNvSpPr>
            <a:spLocks noGrp="1"/>
          </p:cNvSpPr>
          <p:nvPr>
            <p:ph idx="1"/>
          </p:nvPr>
        </p:nvSpPr>
        <p:spPr/>
        <p:txBody>
          <a:bodyPr/>
          <a:lstStyle/>
          <a:p>
            <a:r>
              <a:rPr lang="en-IN" dirty="0">
                <a:hlinkClick r:id="rId3"/>
              </a:rPr>
              <a:t>EMV </a:t>
            </a:r>
            <a:r>
              <a:rPr lang="en-IN" dirty="0" smtClean="0">
                <a:hlinkClick r:id="rId3"/>
              </a:rPr>
              <a:t>chip-and-PIN</a:t>
            </a:r>
            <a:r>
              <a:rPr lang="en-IN" dirty="0" smtClean="0"/>
              <a:t>.</a:t>
            </a:r>
          </a:p>
          <a:p>
            <a:r>
              <a:rPr lang="en-IN" dirty="0" smtClean="0"/>
              <a:t>Changes </a:t>
            </a:r>
            <a:r>
              <a:rPr lang="en-IN" dirty="0"/>
              <a:t>way cards are </a:t>
            </a:r>
            <a:r>
              <a:rPr lang="en-IN" dirty="0" smtClean="0"/>
              <a:t>verified</a:t>
            </a:r>
          </a:p>
          <a:p>
            <a:r>
              <a:rPr lang="en-IN" dirty="0"/>
              <a:t>C</a:t>
            </a:r>
            <a:r>
              <a:rPr lang="en-IN" dirty="0" smtClean="0"/>
              <a:t>hip verifies </a:t>
            </a:r>
            <a:r>
              <a:rPr lang="en-IN" dirty="0"/>
              <a:t>authenticity </a:t>
            </a:r>
            <a:r>
              <a:rPr lang="en-IN" dirty="0" smtClean="0"/>
              <a:t>of </a:t>
            </a:r>
            <a:r>
              <a:rPr lang="en-IN" dirty="0"/>
              <a:t>physical </a:t>
            </a:r>
            <a:r>
              <a:rPr lang="en-IN" i="1" dirty="0"/>
              <a:t>card</a:t>
            </a:r>
            <a:r>
              <a:rPr lang="en-IN" dirty="0"/>
              <a:t>, </a:t>
            </a:r>
            <a:r>
              <a:rPr lang="en-IN" dirty="0" smtClean="0"/>
              <a:t>PIN verifies </a:t>
            </a:r>
            <a:r>
              <a:rPr lang="en-IN" dirty="0"/>
              <a:t>identity </a:t>
            </a:r>
            <a:r>
              <a:rPr lang="en-IN" dirty="0" smtClean="0"/>
              <a:t>of </a:t>
            </a:r>
            <a:r>
              <a:rPr lang="en-IN" i="1" dirty="0" smtClean="0"/>
              <a:t>cardholder</a:t>
            </a:r>
            <a:endParaRPr lang="en-IN" dirty="0" smtClean="0"/>
          </a:p>
          <a:p>
            <a:r>
              <a:rPr lang="en-US" dirty="0"/>
              <a:t>W</a:t>
            </a:r>
            <a:r>
              <a:rPr lang="en-US" dirty="0" smtClean="0"/>
              <a:t>hat </a:t>
            </a:r>
            <a:r>
              <a:rPr lang="en-US" dirty="0"/>
              <a:t>EMV can do to protect </a:t>
            </a:r>
            <a:r>
              <a:rPr lang="en-US" dirty="0" smtClean="0"/>
              <a:t>you?</a:t>
            </a:r>
            <a:endParaRPr lang="en-US" dirty="0"/>
          </a:p>
          <a:p>
            <a:endParaRPr lang="en-US" sz="2400"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Active Review</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2" name="Content Placeholder 1"/>
          <p:cNvSpPr>
            <a:spLocks noGrp="1"/>
          </p:cNvSpPr>
          <p:nvPr>
            <p:ph idx="1"/>
          </p:nvPr>
        </p:nvSpPr>
        <p:spPr>
          <a:xfrm>
            <a:off x="772583" y="1559615"/>
            <a:ext cx="10515600" cy="4084439"/>
          </a:xfrm>
        </p:spPr>
        <p:txBody>
          <a:bodyPr/>
          <a:lstStyle/>
          <a:p>
            <a:pPr marL="0" indent="0">
              <a:buNone/>
            </a:pPr>
            <a:r>
              <a:rPr lang="en-US" sz="2200" b="1" dirty="0"/>
              <a:t>Q1: </a:t>
            </a:r>
            <a:r>
              <a:rPr lang="en-US" sz="2200" dirty="0"/>
              <a:t>What is the goal of information systems security?</a:t>
            </a:r>
          </a:p>
          <a:p>
            <a:pPr marL="0" indent="0">
              <a:buNone/>
            </a:pPr>
            <a:r>
              <a:rPr lang="en-US" sz="2200" b="1" dirty="0"/>
              <a:t>Q2: </a:t>
            </a:r>
            <a:r>
              <a:rPr lang="en-US" sz="2200" dirty="0"/>
              <a:t>How big is the computer security problem?</a:t>
            </a:r>
          </a:p>
          <a:p>
            <a:pPr marL="0" indent="0">
              <a:buNone/>
            </a:pPr>
            <a:r>
              <a:rPr lang="en-US" sz="2200" b="1" dirty="0"/>
              <a:t>Q3: </a:t>
            </a:r>
            <a:r>
              <a:rPr lang="en-US" sz="2200" dirty="0"/>
              <a:t>How should you respond to security threats?</a:t>
            </a:r>
          </a:p>
          <a:p>
            <a:pPr marL="0" indent="0">
              <a:buNone/>
            </a:pPr>
            <a:r>
              <a:rPr lang="en-US" sz="2200" b="1" dirty="0"/>
              <a:t>Q4: </a:t>
            </a:r>
            <a:r>
              <a:rPr lang="en-US" sz="2200" dirty="0"/>
              <a:t>How should organizations respond to security threats?</a:t>
            </a:r>
          </a:p>
          <a:p>
            <a:pPr marL="0" indent="0">
              <a:buNone/>
            </a:pPr>
            <a:r>
              <a:rPr lang="en-US" sz="2200" b="1" dirty="0"/>
              <a:t>Q5: </a:t>
            </a:r>
            <a:r>
              <a:rPr lang="en-US" sz="2200" dirty="0"/>
              <a:t>How can technical safeguards protect against security threats?</a:t>
            </a:r>
          </a:p>
          <a:p>
            <a:pPr marL="0" indent="0">
              <a:buNone/>
            </a:pPr>
            <a:r>
              <a:rPr lang="en-US" sz="2200" b="1" dirty="0"/>
              <a:t>Q6: </a:t>
            </a:r>
            <a:r>
              <a:rPr lang="en-US" sz="2200" dirty="0"/>
              <a:t>How can data safeguards protect against security threats?</a:t>
            </a:r>
          </a:p>
          <a:p>
            <a:pPr marL="0" indent="0">
              <a:buNone/>
            </a:pPr>
            <a:r>
              <a:rPr lang="en-US" sz="2200" b="1" dirty="0"/>
              <a:t>Q7: </a:t>
            </a:r>
            <a:r>
              <a:rPr lang="en-US" sz="2200" dirty="0"/>
              <a:t>How can human safeguards protect against security threats?</a:t>
            </a:r>
          </a:p>
          <a:p>
            <a:pPr marL="0" indent="0">
              <a:buNone/>
            </a:pPr>
            <a:r>
              <a:rPr lang="en-US" sz="2200" b="1" dirty="0"/>
              <a:t>Q8: </a:t>
            </a:r>
            <a:r>
              <a:rPr lang="en-US" sz="2200" dirty="0"/>
              <a:t>How should organizations respond to security incidents? </a:t>
            </a:r>
          </a:p>
          <a:p>
            <a:pPr lvl="3"/>
            <a:r>
              <a:rPr lang="en-US" sz="2400" dirty="0" smtClean="0"/>
              <a:t>How </a:t>
            </a:r>
            <a:r>
              <a:rPr lang="en-US" sz="2400" dirty="0"/>
              <a:t>does the knowledge in this chapter help you?</a:t>
            </a:r>
          </a:p>
        </p:txBody>
      </p:sp>
    </p:spTree>
    <p:extLst>
      <p:ext uri="{BB962C8B-B14F-4D97-AF65-F5344CB8AC3E}">
        <p14:creationId xmlns:p14="http://schemas.microsoft.com/office/powerpoint/2010/main" xmlns="" val="111137420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p:nvPr>
        </p:nvSpPr>
        <p:spPr/>
        <p:txBody>
          <a:bodyPr/>
          <a:lstStyle/>
          <a:p>
            <a:r>
              <a:rPr lang="en-US" dirty="0" smtClean="0">
                <a:latin typeface="Arial" charset="0"/>
                <a:cs typeface="Arial" charset="0"/>
              </a:rPr>
              <a:t>Case Study 10: </a:t>
            </a:r>
            <a:r>
              <a:rPr lang="en-US" dirty="0"/>
              <a:t>Hitting the Target </a:t>
            </a:r>
            <a:endParaRPr lang="en-US" dirty="0" smtClean="0">
              <a:latin typeface="Arial" charset="0"/>
              <a:cs typeface="Arial" charset="0"/>
            </a:endParaRP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sp>
        <p:nvSpPr>
          <p:cNvPr id="78850" name="Content Placeholder 2"/>
          <p:cNvSpPr>
            <a:spLocks noGrp="1"/>
          </p:cNvSpPr>
          <p:nvPr>
            <p:ph idx="1"/>
          </p:nvPr>
        </p:nvSpPr>
        <p:spPr/>
        <p:txBody>
          <a:bodyPr/>
          <a:lstStyle/>
          <a:p>
            <a:r>
              <a:rPr lang="en-US" dirty="0" smtClean="0"/>
              <a:t>Lost 40 million credit and debit card numbers</a:t>
            </a:r>
          </a:p>
          <a:p>
            <a:r>
              <a:rPr lang="en-US" dirty="0" smtClean="0"/>
              <a:t>Less than a month later, announced additional 70 million customer accounts stolen that included names, emails, addresses, phone numbers, </a:t>
            </a:r>
            <a:r>
              <a:rPr lang="en-US" dirty="0" err="1" smtClean="0"/>
              <a:t>etc</a:t>
            </a:r>
            <a:endParaRPr lang="en-US" dirty="0" smtClean="0"/>
          </a:p>
          <a:p>
            <a:r>
              <a:rPr lang="en-US" dirty="0" smtClean="0"/>
              <a:t>98 million customers affected</a:t>
            </a:r>
          </a:p>
          <a:p>
            <a:pPr lvl="2"/>
            <a:r>
              <a:rPr lang="en-US" dirty="0" smtClean="0"/>
              <a:t>31% of 318 million in US</a:t>
            </a:r>
          </a:p>
          <a:p>
            <a:r>
              <a:rPr lang="en-US" dirty="0" smtClean="0"/>
              <a:t>Stolen from point-of-sale (POS) systems at Target stores during holiday shopping season</a:t>
            </a:r>
            <a:endParaRPr lang="en-US"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Hitting the Target (cont’d)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86871" y="1602478"/>
            <a:ext cx="10515600" cy="3946984"/>
          </a:xfrm>
        </p:spPr>
        <p:txBody>
          <a:bodyPr/>
          <a:lstStyle/>
          <a:p>
            <a:r>
              <a:rPr lang="en-US" dirty="0" smtClean="0"/>
              <a:t>Spear-phished third party vendor, </a:t>
            </a:r>
            <a:r>
              <a:rPr lang="en-US" dirty="0"/>
              <a:t>Fazio Mechanical </a:t>
            </a:r>
            <a:r>
              <a:rPr lang="en-US" dirty="0" smtClean="0"/>
              <a:t>Services</a:t>
            </a:r>
          </a:p>
          <a:p>
            <a:r>
              <a:rPr lang="en-US" dirty="0" smtClean="0"/>
              <a:t>Malware gathered </a:t>
            </a:r>
            <a:r>
              <a:rPr lang="en-US" dirty="0"/>
              <a:t>keystrokes, login credentials, </a:t>
            </a:r>
            <a:r>
              <a:rPr lang="en-US" dirty="0" smtClean="0"/>
              <a:t>screenshots </a:t>
            </a:r>
            <a:r>
              <a:rPr lang="en-US" dirty="0"/>
              <a:t>from Fazio </a:t>
            </a:r>
            <a:r>
              <a:rPr lang="en-US" dirty="0" smtClean="0"/>
              <a:t>users</a:t>
            </a:r>
          </a:p>
          <a:p>
            <a:r>
              <a:rPr lang="en-US" dirty="0"/>
              <a:t>U</a:t>
            </a:r>
            <a:r>
              <a:rPr lang="en-US" dirty="0" smtClean="0"/>
              <a:t>sed stolen </a:t>
            </a:r>
            <a:r>
              <a:rPr lang="en-US" dirty="0"/>
              <a:t>login </a:t>
            </a:r>
            <a:r>
              <a:rPr lang="en-US" dirty="0" smtClean="0"/>
              <a:t>credentials </a:t>
            </a:r>
            <a:r>
              <a:rPr lang="en-US" dirty="0"/>
              <a:t>to access </a:t>
            </a:r>
            <a:r>
              <a:rPr lang="en-US" dirty="0" smtClean="0"/>
              <a:t>vendor server </a:t>
            </a:r>
            <a:r>
              <a:rPr lang="en-US" dirty="0"/>
              <a:t>on Target’s </a:t>
            </a:r>
            <a:r>
              <a:rPr lang="en-US" dirty="0" smtClean="0"/>
              <a:t>network</a:t>
            </a:r>
          </a:p>
          <a:p>
            <a:r>
              <a:rPr lang="en-US" dirty="0"/>
              <a:t>E</a:t>
            </a:r>
            <a:r>
              <a:rPr lang="en-US" dirty="0" smtClean="0"/>
              <a:t>scalated privileges to gain </a:t>
            </a:r>
            <a:r>
              <a:rPr lang="en-US" dirty="0"/>
              <a:t>access to Target’s internal </a:t>
            </a:r>
            <a:r>
              <a:rPr lang="en-US" dirty="0" smtClean="0"/>
              <a:t>network</a:t>
            </a:r>
            <a:endParaRPr lang="en-US" dirty="0"/>
          </a:p>
          <a:p>
            <a:r>
              <a:rPr lang="en-US" dirty="0"/>
              <a:t>C</a:t>
            </a:r>
            <a:r>
              <a:rPr lang="en-US" dirty="0" smtClean="0"/>
              <a:t>ompromised internal Windows file server</a:t>
            </a:r>
          </a:p>
          <a:p>
            <a:r>
              <a:rPr lang="en-US" dirty="0"/>
              <a:t>I</a:t>
            </a:r>
            <a:r>
              <a:rPr lang="en-US" dirty="0" smtClean="0"/>
              <a:t>nstalled </a:t>
            </a:r>
            <a:r>
              <a:rPr lang="en-US" dirty="0"/>
              <a:t>malware </a:t>
            </a:r>
            <a:r>
              <a:rPr lang="en-US" dirty="0" smtClean="0"/>
              <a:t>named </a:t>
            </a:r>
            <a:r>
              <a:rPr lang="en-US" dirty="0" err="1" smtClean="0">
                <a:hlinkClick r:id="rId3"/>
              </a:rPr>
              <a:t>Trojan.POSRAM</a:t>
            </a:r>
            <a:endParaRPr lang="en-US" dirty="0"/>
          </a:p>
        </p:txBody>
      </p:sp>
    </p:spTree>
    <p:extLst>
      <p:ext uri="{BB962C8B-B14F-4D97-AF65-F5344CB8AC3E}">
        <p14:creationId xmlns:p14="http://schemas.microsoft.com/office/powerpoint/2010/main" xmlns="" val="228222299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Hitting the Target (cont’d)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86871" y="1602478"/>
            <a:ext cx="10515600" cy="3946984"/>
          </a:xfrm>
        </p:spPr>
        <p:txBody>
          <a:bodyPr/>
          <a:lstStyle/>
          <a:p>
            <a:r>
              <a:rPr lang="en-US" dirty="0"/>
              <a:t>C</a:t>
            </a:r>
            <a:r>
              <a:rPr lang="en-US" dirty="0" smtClean="0"/>
              <a:t>ustomer data </a:t>
            </a:r>
            <a:r>
              <a:rPr lang="en-US" dirty="0"/>
              <a:t>continuously sent </a:t>
            </a:r>
            <a:r>
              <a:rPr lang="en-US" dirty="0" smtClean="0"/>
              <a:t>from POS terminals </a:t>
            </a:r>
            <a:r>
              <a:rPr lang="en-US" dirty="0"/>
              <a:t>to an extraction server within Target’s </a:t>
            </a:r>
            <a:r>
              <a:rPr lang="en-US" dirty="0" smtClean="0"/>
              <a:t>network</a:t>
            </a:r>
          </a:p>
          <a:p>
            <a:r>
              <a:rPr lang="en-US" dirty="0" smtClean="0"/>
              <a:t>Funneled </a:t>
            </a:r>
            <a:r>
              <a:rPr lang="en-US" dirty="0"/>
              <a:t>out of Target’s network to drop servers in </a:t>
            </a:r>
            <a:r>
              <a:rPr lang="en-US" dirty="0" smtClean="0"/>
              <a:t>Russia, Brazil</a:t>
            </a:r>
            <a:r>
              <a:rPr lang="en-US" dirty="0"/>
              <a:t>, and </a:t>
            </a:r>
            <a:r>
              <a:rPr lang="en-US" dirty="0" smtClean="0"/>
              <a:t>Miami</a:t>
            </a:r>
          </a:p>
          <a:p>
            <a:r>
              <a:rPr lang="en-US" dirty="0" smtClean="0"/>
              <a:t>Data sold on black market</a:t>
            </a:r>
            <a:endParaRPr lang="en-US" dirty="0"/>
          </a:p>
        </p:txBody>
      </p:sp>
    </p:spTree>
    <p:extLst>
      <p:ext uri="{BB962C8B-B14F-4D97-AF65-F5344CB8AC3E}">
        <p14:creationId xmlns:p14="http://schemas.microsoft.com/office/powerpoint/2010/main" xmlns="" val="97904581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81355" y="969287"/>
            <a:ext cx="2704783" cy="1331002"/>
          </a:xfrm>
        </p:spPr>
        <p:txBody>
          <a:bodyPr/>
          <a:lstStyle/>
          <a:p>
            <a:r>
              <a:rPr lang="en-US" b="1" dirty="0"/>
              <a:t>How Did They Do It</a:t>
            </a:r>
            <a:r>
              <a:rPr lang="en-US" b="1" dirty="0" smtClean="0"/>
              <a:t>?</a:t>
            </a:r>
            <a:r>
              <a:rPr lang="en-US" dirty="0" smtClean="0"/>
              <a:t> </a:t>
            </a:r>
            <a:endParaRPr lang="en-US" dirty="0"/>
          </a:p>
        </p:txBody>
      </p:sp>
      <p:sp>
        <p:nvSpPr>
          <p:cNvPr id="2" name="Footer Placeholder 1"/>
          <p:cNvSpPr>
            <a:spLocks noGrp="1"/>
          </p:cNvSpPr>
          <p:nvPr>
            <p:ph type="ftr" sz="quarter" idx="10"/>
          </p:nvPr>
        </p:nvSpPr>
        <p:spPr/>
        <p:txBody>
          <a:bodyPr/>
          <a:lstStyle/>
          <a:p>
            <a:r>
              <a:rPr lang="en-US" dirty="0" smtClean="0"/>
              <a:t>Copyright © 2017 Pearson Education, Inc.</a:t>
            </a:r>
            <a:endParaRPr lang="en-US" dirty="0"/>
          </a:p>
        </p:txBody>
      </p:sp>
      <p:pic>
        <p:nvPicPr>
          <p:cNvPr id="5" name="Picture 4"/>
          <p:cNvPicPr preferRelativeResize="0">
            <a:picLocks/>
          </p:cNvPicPr>
          <p:nvPr/>
        </p:nvPicPr>
        <p:blipFill>
          <a:blip r:embed="rId3" cstate="print"/>
          <a:stretch>
            <a:fillRect/>
          </a:stretch>
        </p:blipFill>
        <p:spPr>
          <a:xfrm>
            <a:off x="3857105" y="293914"/>
            <a:ext cx="7026990" cy="5192486"/>
          </a:xfrm>
          <a:prstGeom prst="rect">
            <a:avLst/>
          </a:prstGeom>
        </p:spPr>
      </p:pic>
      <p:sp>
        <p:nvSpPr>
          <p:cNvPr id="7" name="Right Arrow 6"/>
          <p:cNvSpPr/>
          <p:nvPr/>
        </p:nvSpPr>
        <p:spPr>
          <a:xfrm>
            <a:off x="3224900" y="4573482"/>
            <a:ext cx="914400" cy="3657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671512" y="2677886"/>
            <a:ext cx="2692173" cy="2308324"/>
          </a:xfrm>
          <a:prstGeom prst="rect">
            <a:avLst/>
          </a:prstGeom>
          <a:solidFill>
            <a:schemeClr val="accent2"/>
          </a:solidFill>
          <a:ln>
            <a:solidFill>
              <a:schemeClr val="accent1"/>
            </a:solidFill>
          </a:ln>
        </p:spPr>
        <p:txBody>
          <a:bodyPr wrap="square" rtlCol="0">
            <a:spAutoFit/>
          </a:bodyPr>
          <a:lstStyle/>
          <a:p>
            <a:r>
              <a:rPr lang="en-US" sz="2400" dirty="0" smtClean="0">
                <a:latin typeface="Arial" panose="020B0604020202020204" pitchFamily="34" charset="0"/>
                <a:cs typeface="Arial" panose="020B0604020202020204" pitchFamily="34" charset="0"/>
              </a:rPr>
              <a:t>Spearphished malware </a:t>
            </a:r>
            <a:r>
              <a:rPr lang="en-US" sz="2400" dirty="0">
                <a:latin typeface="Arial" panose="020B0604020202020204" pitchFamily="34" charset="0"/>
                <a:cs typeface="Arial" panose="020B0604020202020204" pitchFamily="34" charset="0"/>
              </a:rPr>
              <a:t>to gather keystrokes, login credentials,</a:t>
            </a:r>
          </a:p>
          <a:p>
            <a:r>
              <a:rPr lang="en-US" sz="2400" dirty="0">
                <a:latin typeface="Arial" panose="020B0604020202020204" pitchFamily="34" charset="0"/>
                <a:cs typeface="Arial" panose="020B0604020202020204" pitchFamily="34" charset="0"/>
              </a:rPr>
              <a:t>and screenshots from Fazio </a:t>
            </a:r>
            <a:r>
              <a:rPr lang="en-US" sz="2400" dirty="0" smtClean="0">
                <a:latin typeface="Arial" panose="020B0604020202020204" pitchFamily="34" charset="0"/>
                <a:cs typeface="Arial" panose="020B0604020202020204" pitchFamily="34" charset="0"/>
              </a:rPr>
              <a:t>users</a:t>
            </a:r>
            <a:endParaRPr lang="en-US" sz="2400" dirty="0">
              <a:latin typeface="Arial" panose="020B0604020202020204" pitchFamily="34" charset="0"/>
              <a:cs typeface="Arial" panose="020B0604020202020204" pitchFamily="34" charset="0"/>
            </a:endParaRPr>
          </a:p>
        </p:txBody>
      </p:sp>
      <p:sp>
        <p:nvSpPr>
          <p:cNvPr id="11" name="TextBox 10"/>
          <p:cNvSpPr txBox="1"/>
          <p:nvPr/>
        </p:nvSpPr>
        <p:spPr>
          <a:xfrm>
            <a:off x="9117460" y="763357"/>
            <a:ext cx="2427514" cy="1200329"/>
          </a:xfrm>
          <a:prstGeom prst="rect">
            <a:avLst/>
          </a:prstGeom>
          <a:noFill/>
        </p:spPr>
        <p:txBody>
          <a:bodyPr wrap="square" rtlCol="0">
            <a:spAutoFit/>
          </a:bodyPr>
          <a:lstStyle/>
          <a:p>
            <a:r>
              <a:rPr lang="en-US" b="1" dirty="0" smtClean="0">
                <a:latin typeface="Arial" panose="020B0604020202020204" pitchFamily="34" charset="0"/>
                <a:cs typeface="Arial" panose="020B0604020202020204" pitchFamily="34" charset="0"/>
              </a:rPr>
              <a:t>Attackers </a:t>
            </a:r>
            <a:r>
              <a:rPr lang="en-US" b="1" dirty="0">
                <a:latin typeface="Arial" panose="020B0604020202020204" pitchFamily="34" charset="0"/>
                <a:cs typeface="Arial" panose="020B0604020202020204" pitchFamily="34" charset="0"/>
              </a:rPr>
              <a:t>escalated privileges </a:t>
            </a:r>
            <a:r>
              <a:rPr lang="en-US" b="1" dirty="0" smtClean="0">
                <a:latin typeface="Arial" panose="020B0604020202020204" pitchFamily="34" charset="0"/>
                <a:cs typeface="Arial" panose="020B0604020202020204" pitchFamily="34" charset="0"/>
              </a:rPr>
              <a:t>to gain </a:t>
            </a:r>
            <a:r>
              <a:rPr lang="en-US" b="1" dirty="0">
                <a:latin typeface="Arial" panose="020B0604020202020204" pitchFamily="34" charset="0"/>
                <a:cs typeface="Arial" panose="020B0604020202020204" pitchFamily="34" charset="0"/>
              </a:rPr>
              <a:t>access to Target’s internal network</a:t>
            </a:r>
            <a:r>
              <a:rPr lang="en-US" b="1" dirty="0" smtClean="0">
                <a:latin typeface="Arial" panose="020B0604020202020204" pitchFamily="34" charset="0"/>
                <a:cs typeface="Arial" panose="020B0604020202020204" pitchFamily="34" charset="0"/>
              </a:rPr>
              <a:t>.</a:t>
            </a:r>
            <a:endParaRPr lang="en-US" b="1" dirty="0">
              <a:latin typeface="Arial" panose="020B0604020202020204" pitchFamily="34" charset="0"/>
              <a:cs typeface="Arial" panose="020B0604020202020204" pitchFamily="34" charset="0"/>
            </a:endParaRPr>
          </a:p>
        </p:txBody>
      </p:sp>
      <p:sp>
        <p:nvSpPr>
          <p:cNvPr id="15" name="TextBox 14"/>
          <p:cNvSpPr txBox="1"/>
          <p:nvPr/>
        </p:nvSpPr>
        <p:spPr>
          <a:xfrm>
            <a:off x="9058272" y="4433201"/>
            <a:ext cx="2465612" cy="923330"/>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Trojan.POSRAM </a:t>
            </a:r>
            <a:r>
              <a:rPr lang="en-US" b="1" dirty="0" smtClean="0">
                <a:latin typeface="Arial" panose="020B0604020202020204" pitchFamily="34" charset="0"/>
                <a:cs typeface="Arial" panose="020B0604020202020204" pitchFamily="34" charset="0"/>
              </a:rPr>
              <a:t> extracted data</a:t>
            </a:r>
            <a:endParaRPr lang="en-US" b="1"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from POS terminals</a:t>
            </a:r>
          </a:p>
        </p:txBody>
      </p:sp>
    </p:spTree>
    <p:extLst>
      <p:ext uri="{BB962C8B-B14F-4D97-AF65-F5344CB8AC3E}">
        <p14:creationId xmlns:p14="http://schemas.microsoft.com/office/powerpoint/2010/main" xmlns="" val="294472858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Damage</a:t>
            </a:r>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5" name="Content Placeholder 4"/>
          <p:cNvSpPr>
            <a:spLocks noGrp="1"/>
          </p:cNvSpPr>
          <p:nvPr>
            <p:ph idx="1"/>
          </p:nvPr>
        </p:nvSpPr>
        <p:spPr>
          <a:xfrm>
            <a:off x="772583" y="1512317"/>
            <a:ext cx="10515600" cy="4052911"/>
          </a:xfrm>
        </p:spPr>
        <p:txBody>
          <a:bodyPr/>
          <a:lstStyle/>
          <a:p>
            <a:pPr>
              <a:spcBef>
                <a:spcPts val="400"/>
              </a:spcBef>
            </a:pPr>
            <a:r>
              <a:rPr lang="en-US" sz="2600" dirty="0" smtClean="0"/>
              <a:t>Attackers </a:t>
            </a:r>
            <a:r>
              <a:rPr lang="en-US" sz="2600" dirty="0"/>
              <a:t>sold about 2 million </a:t>
            </a:r>
            <a:r>
              <a:rPr lang="en-US" sz="2600" dirty="0" smtClean="0"/>
              <a:t>cards for </a:t>
            </a:r>
            <a:r>
              <a:rPr lang="en-US" sz="2600" dirty="0"/>
              <a:t>$</a:t>
            </a:r>
            <a:r>
              <a:rPr lang="en-US" sz="2600" dirty="0" smtClean="0"/>
              <a:t>26.85 each ($53.7M)</a:t>
            </a:r>
          </a:p>
          <a:p>
            <a:pPr>
              <a:spcBef>
                <a:spcPts val="400"/>
              </a:spcBef>
            </a:pPr>
            <a:r>
              <a:rPr lang="en-US" sz="2600" dirty="0" smtClean="0"/>
              <a:t>Target took </a:t>
            </a:r>
            <a:r>
              <a:rPr lang="en-US" sz="2600" dirty="0"/>
              <a:t>loss </a:t>
            </a:r>
            <a:r>
              <a:rPr lang="en-US" sz="2600" dirty="0" smtClean="0"/>
              <a:t>on merchandise </a:t>
            </a:r>
            <a:r>
              <a:rPr lang="en-US" sz="2600" dirty="0"/>
              <a:t>purchased using </a:t>
            </a:r>
            <a:r>
              <a:rPr lang="en-US" sz="2600" dirty="0" smtClean="0"/>
              <a:t>stolen </a:t>
            </a:r>
            <a:r>
              <a:rPr lang="en-US" sz="2600" dirty="0"/>
              <a:t>credit </a:t>
            </a:r>
            <a:r>
              <a:rPr lang="en-US" sz="2600" dirty="0" smtClean="0"/>
              <a:t>cards</a:t>
            </a:r>
            <a:endParaRPr lang="en-US" sz="2600" dirty="0"/>
          </a:p>
          <a:p>
            <a:pPr>
              <a:spcBef>
                <a:spcPts val="400"/>
              </a:spcBef>
            </a:pPr>
            <a:r>
              <a:rPr lang="en-US" sz="2600" dirty="0" smtClean="0"/>
              <a:t>Costs </a:t>
            </a:r>
          </a:p>
          <a:p>
            <a:pPr lvl="2">
              <a:spcBef>
                <a:spcPts val="0"/>
              </a:spcBef>
            </a:pPr>
            <a:r>
              <a:rPr lang="en-US" sz="2400" dirty="0" smtClean="0"/>
              <a:t>Upgraded POS terminals to support chip-and-pin cards</a:t>
            </a:r>
          </a:p>
          <a:p>
            <a:pPr lvl="2">
              <a:spcBef>
                <a:spcPts val="0"/>
              </a:spcBef>
            </a:pPr>
            <a:r>
              <a:rPr lang="en-US" sz="2400" dirty="0" smtClean="0"/>
              <a:t>Increased insurance premiums</a:t>
            </a:r>
          </a:p>
          <a:p>
            <a:pPr lvl="2">
              <a:spcBef>
                <a:spcPts val="0"/>
              </a:spcBef>
            </a:pPr>
            <a:r>
              <a:rPr lang="en-US" sz="2400" dirty="0" smtClean="0"/>
              <a:t>Paid legal fees</a:t>
            </a:r>
          </a:p>
          <a:p>
            <a:pPr lvl="2">
              <a:spcBef>
                <a:spcPts val="0"/>
              </a:spcBef>
            </a:pPr>
            <a:r>
              <a:rPr lang="en-US" sz="2400" dirty="0" smtClean="0"/>
              <a:t>Settled with credit card processors</a:t>
            </a:r>
          </a:p>
          <a:p>
            <a:pPr lvl="2">
              <a:spcBef>
                <a:spcPts val="0"/>
              </a:spcBef>
            </a:pPr>
            <a:r>
              <a:rPr lang="en-US" sz="2400" dirty="0" smtClean="0"/>
              <a:t>Paid consumer credit monitoring</a:t>
            </a:r>
          </a:p>
          <a:p>
            <a:pPr lvl="2">
              <a:spcBef>
                <a:spcPts val="0"/>
              </a:spcBef>
            </a:pPr>
            <a:r>
              <a:rPr lang="en-US" sz="2400" dirty="0" smtClean="0"/>
              <a:t>Paid regulatory fines</a:t>
            </a:r>
            <a:endParaRPr lang="en-US" sz="2400" dirty="0"/>
          </a:p>
        </p:txBody>
      </p:sp>
    </p:spTree>
    <p:extLst>
      <p:ext uri="{BB962C8B-B14F-4D97-AF65-F5344CB8AC3E}">
        <p14:creationId xmlns:p14="http://schemas.microsoft.com/office/powerpoint/2010/main" xmlns="" val="120716530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Damage (cont'd)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5" name="Content Placeholder 4"/>
          <p:cNvSpPr>
            <a:spLocks noGrp="1"/>
          </p:cNvSpPr>
          <p:nvPr>
            <p:ph idx="1"/>
          </p:nvPr>
        </p:nvSpPr>
        <p:spPr/>
        <p:txBody>
          <a:bodyPr/>
          <a:lstStyle/>
          <a:p>
            <a:r>
              <a:rPr lang="en-US" sz="2400" dirty="0" smtClean="0"/>
              <a:t>Target </a:t>
            </a:r>
            <a:r>
              <a:rPr lang="en-US" sz="2400" dirty="0"/>
              <a:t>loss of customer confidence </a:t>
            </a:r>
            <a:r>
              <a:rPr lang="en-US" sz="2400" dirty="0" smtClean="0"/>
              <a:t>and </a:t>
            </a:r>
            <a:r>
              <a:rPr lang="en-US" sz="2400" dirty="0"/>
              <a:t>drop in </a:t>
            </a:r>
            <a:r>
              <a:rPr lang="en-US" sz="2400" dirty="0" smtClean="0"/>
              <a:t>revenues (46% loss for  </a:t>
            </a:r>
            <a:r>
              <a:rPr lang="en-US" sz="2400" dirty="0"/>
              <a:t>quarter</a:t>
            </a:r>
            <a:r>
              <a:rPr lang="en-US" sz="2400" dirty="0" smtClean="0"/>
              <a:t>)</a:t>
            </a:r>
          </a:p>
          <a:p>
            <a:r>
              <a:rPr lang="en-US" sz="2400" dirty="0" smtClean="0"/>
              <a:t>Direct loss </a:t>
            </a:r>
            <a:r>
              <a:rPr lang="en-US" sz="2400" dirty="0"/>
              <a:t>to Target as high at $450 </a:t>
            </a:r>
            <a:r>
              <a:rPr lang="en-US" sz="2400" dirty="0" smtClean="0"/>
              <a:t>million</a:t>
            </a:r>
          </a:p>
          <a:p>
            <a:r>
              <a:rPr lang="en-US" sz="2400" dirty="0"/>
              <a:t>CIO </a:t>
            </a:r>
            <a:r>
              <a:rPr lang="en-US" sz="2400" dirty="0" smtClean="0"/>
              <a:t>resigned</a:t>
            </a:r>
            <a:r>
              <a:rPr lang="en-US" sz="2400" dirty="0"/>
              <a:t>,</a:t>
            </a:r>
            <a:r>
              <a:rPr lang="en-US" sz="2400" dirty="0" smtClean="0"/>
              <a:t> CEO paid </a:t>
            </a:r>
            <a:r>
              <a:rPr lang="en-US" sz="2400" dirty="0"/>
              <a:t>$16 </a:t>
            </a:r>
            <a:r>
              <a:rPr lang="en-US" sz="2400" dirty="0" smtClean="0"/>
              <a:t>million to leave</a:t>
            </a:r>
          </a:p>
          <a:p>
            <a:r>
              <a:rPr lang="en-US" sz="2400" dirty="0" smtClean="0"/>
              <a:t>Cost credit unions </a:t>
            </a:r>
            <a:r>
              <a:rPr lang="en-US" sz="2400" dirty="0"/>
              <a:t>and </a:t>
            </a:r>
            <a:r>
              <a:rPr lang="en-US" sz="2400" dirty="0" smtClean="0"/>
              <a:t>banks </a:t>
            </a:r>
            <a:r>
              <a:rPr lang="en-US" sz="2400" dirty="0"/>
              <a:t>more than $200 million </a:t>
            </a:r>
            <a:r>
              <a:rPr lang="en-US" sz="2400" dirty="0" smtClean="0"/>
              <a:t>to issue new cards</a:t>
            </a:r>
          </a:p>
          <a:p>
            <a:r>
              <a:rPr lang="en-US" sz="2400" dirty="0" smtClean="0"/>
              <a:t>Insurers demand </a:t>
            </a:r>
            <a:r>
              <a:rPr lang="en-US" sz="2400" dirty="0"/>
              <a:t>higher premiums, stricter controls, </a:t>
            </a:r>
            <a:r>
              <a:rPr lang="en-US" sz="2400" dirty="0" smtClean="0"/>
              <a:t>more system auditing</a:t>
            </a:r>
          </a:p>
          <a:p>
            <a:r>
              <a:rPr lang="en-US" sz="2400" dirty="0" smtClean="0"/>
              <a:t>Consumers must </a:t>
            </a:r>
            <a:r>
              <a:rPr lang="en-US" sz="2400" dirty="0"/>
              <a:t>watch their </a:t>
            </a:r>
            <a:r>
              <a:rPr lang="en-US" sz="2400" dirty="0" smtClean="0"/>
              <a:t>credit card statements, </a:t>
            </a:r>
            <a:r>
              <a:rPr lang="en-US" sz="2400" dirty="0"/>
              <a:t>and fill out </a:t>
            </a:r>
            <a:r>
              <a:rPr lang="en-US" sz="2400" dirty="0" smtClean="0"/>
              <a:t>paperwork if </a:t>
            </a:r>
            <a:r>
              <a:rPr lang="en-US" sz="2400" dirty="0"/>
              <a:t>fraudulent charges </a:t>
            </a:r>
            <a:r>
              <a:rPr lang="en-US" sz="2400" dirty="0" smtClean="0"/>
              <a:t>appear</a:t>
            </a:r>
            <a:endParaRPr lang="en-US" sz="2400" dirty="0"/>
          </a:p>
        </p:txBody>
      </p:sp>
    </p:spTree>
    <p:extLst>
      <p:ext uri="{BB962C8B-B14F-4D97-AF65-F5344CB8AC3E}">
        <p14:creationId xmlns:p14="http://schemas.microsoft.com/office/powerpoint/2010/main" xmlns="" val="19906177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863600" indent="-863600"/>
            <a:r>
              <a:rPr lang="en-US" sz="3600" dirty="0" smtClean="0"/>
              <a:t>Q1: What Is the Goal of Information Systems Security?</a:t>
            </a:r>
            <a:endParaRPr lang="en-US" sz="3600"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TextBox 3"/>
          <p:cNvSpPr txBox="1"/>
          <p:nvPr/>
        </p:nvSpPr>
        <p:spPr>
          <a:xfrm>
            <a:off x="1565508" y="4741334"/>
            <a:ext cx="1025292" cy="642864"/>
          </a:xfrm>
          <a:prstGeom prst="rect">
            <a:avLst/>
          </a:prstGeom>
          <a:solidFill>
            <a:schemeClr val="bg1"/>
          </a:solidFill>
        </p:spPr>
        <p:txBody>
          <a:bodyPr wrap="square" rtlCol="0">
            <a:spAutoFit/>
          </a:bodyPr>
          <a:lstStyle/>
          <a:p>
            <a:endParaRPr lang="en-US" dirty="0"/>
          </a:p>
        </p:txBody>
      </p:sp>
      <p:pic>
        <p:nvPicPr>
          <p:cNvPr id="5" name="Picture 4"/>
          <p:cNvPicPr>
            <a:picLocks noChangeAspect="1"/>
          </p:cNvPicPr>
          <p:nvPr/>
        </p:nvPicPr>
        <p:blipFill>
          <a:blip r:embed="rId3" cstate="print"/>
          <a:stretch>
            <a:fillRect/>
          </a:stretch>
        </p:blipFill>
        <p:spPr>
          <a:xfrm>
            <a:off x="1295328" y="1660153"/>
            <a:ext cx="9614225" cy="3853006"/>
          </a:xfrm>
          <a:prstGeom prst="rect">
            <a:avLst/>
          </a:prstGeom>
        </p:spPr>
      </p:pic>
    </p:spTree>
    <p:extLst>
      <p:ext uri="{BB962C8B-B14F-4D97-AF65-F5344CB8AC3E}">
        <p14:creationId xmlns:p14="http://schemas.microsoft.com/office/powerpoint/2010/main" xmlns="" val="7360755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p:txBody>
          <a:bodyPr/>
          <a:lstStyle/>
          <a:p>
            <a:r>
              <a:rPr lang="en-US" sz="3600" dirty="0" smtClean="0">
                <a:latin typeface="Arial" charset="0"/>
                <a:cs typeface="Arial" charset="0"/>
              </a:rPr>
              <a:t>Examples of Threat/Loss</a:t>
            </a: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sp>
        <p:nvSpPr>
          <p:cNvPr id="6" name="AutoShape 3"/>
          <p:cNvSpPr>
            <a:spLocks noChangeAspect="1" noChangeArrowheads="1" noTextEdit="1"/>
          </p:cNvSpPr>
          <p:nvPr/>
        </p:nvSpPr>
        <p:spPr bwMode="auto">
          <a:xfrm>
            <a:off x="1132786" y="1714500"/>
            <a:ext cx="9984767" cy="3806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cstate="print"/>
          <a:stretch>
            <a:fillRect/>
          </a:stretch>
        </p:blipFill>
        <p:spPr>
          <a:xfrm>
            <a:off x="1101253" y="1603786"/>
            <a:ext cx="10284449" cy="393192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3"/>
          <p:cNvSpPr>
            <a:spLocks noChangeAspect="1" noChangeArrowheads="1" noTextEdit="1"/>
          </p:cNvSpPr>
          <p:nvPr/>
        </p:nvSpPr>
        <p:spPr bwMode="auto">
          <a:xfrm>
            <a:off x="826438" y="1463039"/>
            <a:ext cx="10515599" cy="426490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409" name="Title 1"/>
          <p:cNvSpPr>
            <a:spLocks noGrp="1"/>
          </p:cNvSpPr>
          <p:nvPr>
            <p:ph type="title"/>
          </p:nvPr>
        </p:nvSpPr>
        <p:spPr/>
        <p:txBody>
          <a:bodyPr/>
          <a:lstStyle/>
          <a:p>
            <a:pPr defTabSz="4457700"/>
            <a:r>
              <a:rPr lang="en-US" sz="3600" dirty="0" smtClean="0">
                <a:latin typeface="Arial" charset="0"/>
                <a:cs typeface="Arial" charset="0"/>
              </a:rPr>
              <a:t>What Are the Sources of Threats?</a:t>
            </a: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pic>
        <p:nvPicPr>
          <p:cNvPr id="2" name="Picture 1"/>
          <p:cNvPicPr>
            <a:picLocks noChangeAspect="1"/>
          </p:cNvPicPr>
          <p:nvPr/>
        </p:nvPicPr>
        <p:blipFill>
          <a:blip r:embed="rId3" cstate="print"/>
          <a:stretch>
            <a:fillRect/>
          </a:stretch>
        </p:blipFill>
        <p:spPr>
          <a:xfrm>
            <a:off x="831647" y="1292167"/>
            <a:ext cx="10528705" cy="4273666"/>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p:txBody>
          <a:bodyPr/>
          <a:lstStyle/>
          <a:p>
            <a:r>
              <a:rPr lang="en-US" dirty="0" smtClean="0">
                <a:latin typeface="Arial" charset="0"/>
                <a:cs typeface="Arial" charset="0"/>
              </a:rPr>
              <a:t>What Types of Security Loss Exists?</a:t>
            </a: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sp>
        <p:nvSpPr>
          <p:cNvPr id="3" name="Content Placeholder 2"/>
          <p:cNvSpPr>
            <a:spLocks noGrp="1"/>
          </p:cNvSpPr>
          <p:nvPr>
            <p:ph idx="1"/>
          </p:nvPr>
        </p:nvSpPr>
        <p:spPr>
          <a:ln>
            <a:solidFill>
              <a:schemeClr val="accent1"/>
            </a:solidFill>
          </a:ln>
        </p:spPr>
        <p:txBody>
          <a:bodyPr numCol="2">
            <a:noAutofit/>
          </a:bodyPr>
          <a:lstStyle/>
          <a:p>
            <a:pPr>
              <a:defRPr/>
            </a:pPr>
            <a:r>
              <a:rPr lang="en-US" dirty="0"/>
              <a:t>Unauthorized </a:t>
            </a:r>
            <a:r>
              <a:rPr lang="en-US" dirty="0" smtClean="0"/>
              <a:t>Data Disclosure</a:t>
            </a:r>
            <a:endParaRPr lang="en-US" dirty="0"/>
          </a:p>
          <a:p>
            <a:pPr marL="914400" lvl="2">
              <a:defRPr/>
            </a:pPr>
            <a:r>
              <a:rPr lang="en-US" sz="2400" dirty="0" smtClean="0"/>
              <a:t>Pretexting	</a:t>
            </a:r>
            <a:endParaRPr lang="en-US" sz="2400" dirty="0"/>
          </a:p>
          <a:p>
            <a:pPr marL="914400" lvl="2">
              <a:defRPr/>
            </a:pPr>
            <a:r>
              <a:rPr lang="en-US" sz="2400" dirty="0"/>
              <a:t>Phishing</a:t>
            </a:r>
          </a:p>
          <a:p>
            <a:pPr marL="914400" lvl="2">
              <a:defRPr/>
            </a:pPr>
            <a:r>
              <a:rPr lang="en-US" sz="2400" dirty="0"/>
              <a:t>Spoofing</a:t>
            </a:r>
          </a:p>
          <a:p>
            <a:pPr marL="1260475" lvl="3">
              <a:defRPr/>
            </a:pPr>
            <a:r>
              <a:rPr lang="en-US" sz="2400" dirty="0">
                <a:hlinkClick r:id="rId3"/>
              </a:rPr>
              <a:t>IP spoofing</a:t>
            </a:r>
            <a:endParaRPr lang="en-US" sz="2400" dirty="0"/>
          </a:p>
          <a:p>
            <a:pPr marL="1260475" lvl="3">
              <a:defRPr/>
            </a:pPr>
            <a:r>
              <a:rPr lang="en-US" sz="2400" dirty="0">
                <a:hlinkClick r:id="rId4"/>
              </a:rPr>
              <a:t>Email </a:t>
            </a:r>
            <a:r>
              <a:rPr lang="en-US" sz="2400" dirty="0" smtClean="0">
                <a:hlinkClick r:id="rId4"/>
              </a:rPr>
              <a:t>spoofing</a:t>
            </a:r>
            <a:endParaRPr lang="en-US" sz="2400" dirty="0"/>
          </a:p>
          <a:p>
            <a:pPr marL="914400" lvl="2">
              <a:defRPr/>
            </a:pPr>
            <a:r>
              <a:rPr lang="en-US" sz="2400" dirty="0" smtClean="0"/>
              <a:t>Drive-by </a:t>
            </a:r>
            <a:r>
              <a:rPr lang="en-US" sz="2400" dirty="0"/>
              <a:t>sniffers</a:t>
            </a:r>
          </a:p>
          <a:p>
            <a:pPr marL="1198563" lvl="3" indent="-284163">
              <a:defRPr/>
            </a:pPr>
            <a:r>
              <a:rPr lang="en-US" sz="2400" dirty="0">
                <a:hlinkClick r:id="rId5"/>
              </a:rPr>
              <a:t>Wardrivers</a:t>
            </a:r>
            <a:endParaRPr lang="en-US" sz="2400" dirty="0"/>
          </a:p>
          <a:p>
            <a:pPr marL="914400" lvl="2">
              <a:defRPr/>
            </a:pPr>
            <a:r>
              <a:rPr lang="en-US" sz="2400" dirty="0" smtClean="0"/>
              <a:t>Hacking &amp; Natural </a:t>
            </a:r>
            <a:r>
              <a:rPr lang="en-US" sz="2400" dirty="0"/>
              <a:t>disasters </a:t>
            </a:r>
          </a:p>
          <a:p>
            <a:pPr marL="228600" indent="-228600">
              <a:defRPr/>
            </a:pPr>
            <a:endParaRPr lang="en-US"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p:txBody>
          <a:bodyPr/>
          <a:lstStyle/>
          <a:p>
            <a:r>
              <a:rPr lang="en-US" dirty="0" smtClean="0">
                <a:latin typeface="Arial" charset="0"/>
                <a:cs typeface="Arial" charset="0"/>
              </a:rPr>
              <a:t>Incorrect Data Modification</a:t>
            </a: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sp>
        <p:nvSpPr>
          <p:cNvPr id="21506" name="Content Placeholder 2"/>
          <p:cNvSpPr>
            <a:spLocks noGrp="1"/>
          </p:cNvSpPr>
          <p:nvPr>
            <p:ph idx="1"/>
          </p:nvPr>
        </p:nvSpPr>
        <p:spPr/>
        <p:txBody>
          <a:bodyPr/>
          <a:lstStyle/>
          <a:p>
            <a:pPr marL="233363" indent="-233363">
              <a:buFont typeface="Arial" charset="0"/>
              <a:buChar char="•"/>
            </a:pPr>
            <a:r>
              <a:rPr lang="en-US" dirty="0">
                <a:latin typeface="Arial" charset="0"/>
                <a:cs typeface="Arial" charset="0"/>
              </a:rPr>
              <a:t>Procedures incorrectly designed or not </a:t>
            </a:r>
            <a:r>
              <a:rPr lang="en-US" dirty="0" smtClean="0">
                <a:latin typeface="Arial" charset="0"/>
                <a:cs typeface="Arial" charset="0"/>
              </a:rPr>
              <a:t>followed</a:t>
            </a:r>
            <a:endParaRPr lang="en-US" dirty="0">
              <a:latin typeface="Arial" charset="0"/>
              <a:cs typeface="Arial" charset="0"/>
            </a:endParaRPr>
          </a:p>
          <a:p>
            <a:pPr marL="233363" indent="-233363">
              <a:buFont typeface="Arial" charset="0"/>
              <a:buChar char="•"/>
            </a:pPr>
            <a:r>
              <a:rPr lang="en-US" dirty="0">
                <a:latin typeface="Arial" charset="0"/>
                <a:cs typeface="Arial" charset="0"/>
              </a:rPr>
              <a:t>Increasing a customer’s discount or incorrectly modifying employee’s </a:t>
            </a:r>
            <a:r>
              <a:rPr lang="en-US" dirty="0" smtClean="0">
                <a:latin typeface="Arial" charset="0"/>
                <a:cs typeface="Arial" charset="0"/>
              </a:rPr>
              <a:t>salary</a:t>
            </a:r>
            <a:endParaRPr lang="en-US" dirty="0">
              <a:latin typeface="Arial" charset="0"/>
              <a:cs typeface="Arial" charset="0"/>
            </a:endParaRPr>
          </a:p>
          <a:p>
            <a:pPr marL="233363" indent="-233363">
              <a:buFont typeface="Arial" charset="0"/>
              <a:buChar char="•"/>
            </a:pPr>
            <a:r>
              <a:rPr lang="en-US" dirty="0">
                <a:latin typeface="Arial" charset="0"/>
                <a:cs typeface="Arial" charset="0"/>
              </a:rPr>
              <a:t>Placing incorrect data on company Web </a:t>
            </a:r>
            <a:r>
              <a:rPr lang="en-US" dirty="0" smtClean="0">
                <a:latin typeface="Arial" charset="0"/>
                <a:cs typeface="Arial" charset="0"/>
              </a:rPr>
              <a:t>site</a:t>
            </a:r>
            <a:endParaRPr lang="en-US" dirty="0">
              <a:latin typeface="Arial" charset="0"/>
              <a:cs typeface="Arial" charset="0"/>
            </a:endParaRPr>
          </a:p>
          <a:p>
            <a:pPr marL="233363" indent="-233363">
              <a:buFont typeface="Arial" charset="0"/>
              <a:buChar char="•"/>
            </a:pPr>
            <a:r>
              <a:rPr lang="en-US" dirty="0">
                <a:latin typeface="Arial" charset="0"/>
                <a:cs typeface="Arial" charset="0"/>
              </a:rPr>
              <a:t>Improper internal controls on </a:t>
            </a:r>
            <a:r>
              <a:rPr lang="en-US" dirty="0" smtClean="0">
                <a:latin typeface="Arial" charset="0"/>
                <a:cs typeface="Arial" charset="0"/>
              </a:rPr>
              <a:t>systems</a:t>
            </a:r>
            <a:endParaRPr lang="en-US" dirty="0">
              <a:latin typeface="Arial" charset="0"/>
              <a:cs typeface="Arial" charset="0"/>
            </a:endParaRPr>
          </a:p>
          <a:p>
            <a:pPr marL="233363" indent="-233363">
              <a:buFont typeface="Arial" charset="0"/>
              <a:buChar char="•"/>
            </a:pPr>
            <a:r>
              <a:rPr lang="en-US" dirty="0">
                <a:latin typeface="Arial" charset="0"/>
                <a:cs typeface="Arial" charset="0"/>
              </a:rPr>
              <a:t>System </a:t>
            </a:r>
            <a:r>
              <a:rPr lang="en-US" dirty="0" smtClean="0">
                <a:latin typeface="Arial" charset="0"/>
                <a:cs typeface="Arial" charset="0"/>
              </a:rPr>
              <a:t>errors</a:t>
            </a:r>
            <a:endParaRPr lang="en-US" dirty="0">
              <a:latin typeface="Arial" charset="0"/>
              <a:cs typeface="Arial" charset="0"/>
            </a:endParaRPr>
          </a:p>
          <a:p>
            <a:pPr marL="233363" indent="-233363">
              <a:buFont typeface="Arial" charset="0"/>
              <a:buChar char="•"/>
            </a:pPr>
            <a:r>
              <a:rPr lang="en-US" dirty="0">
                <a:latin typeface="Arial" charset="0"/>
                <a:cs typeface="Arial" charset="0"/>
              </a:rPr>
              <a:t>Faulty recovery actions after a </a:t>
            </a:r>
            <a:r>
              <a:rPr lang="en-US" dirty="0" smtClean="0">
                <a:latin typeface="Arial" charset="0"/>
                <a:cs typeface="Arial" charset="0"/>
              </a:rPr>
              <a:t>disaster</a:t>
            </a:r>
            <a:endParaRPr lang="en-US" dirty="0">
              <a:latin typeface="Arial" charset="0"/>
              <a:cs typeface="Arial" charset="0"/>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emis7e">
  <a:themeElements>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extLst>
    <a:ext uri="{05A4C25C-085E-4340-85A3-A5531E510DB2}">
      <thm15:themeFamily xmlns:thm15="http://schemas.microsoft.com/office/thememl/2012/main" xmlns="" name="emis7e" id="{29AB47C4-94BD-41F1-8972-5377D2CEE6E6}" vid="{1F786610-8071-45D7-B808-83255C46718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themeOverride>
</file>

<file path=ppt/theme/themeOverride2.xml><?xml version="1.0" encoding="utf-8"?>
<a:themeOverride xmlns:a="http://schemas.openxmlformats.org/drawingml/2006/main">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themeOverride>
</file>

<file path=docProps/app.xml><?xml version="1.0" encoding="utf-8"?>
<Properties xmlns="http://schemas.openxmlformats.org/officeDocument/2006/extended-properties" xmlns:vt="http://schemas.openxmlformats.org/officeDocument/2006/docPropsVTypes">
  <Template>Umis7e</Template>
  <TotalTime>0</TotalTime>
  <Words>3805</Words>
  <Application>Microsoft Office PowerPoint</Application>
  <PresentationFormat>Custom</PresentationFormat>
  <Paragraphs>414</Paragraphs>
  <Slides>49</Slides>
  <Notes>36</Notes>
  <HiddenSlides>0</HiddenSlides>
  <MMClips>0</MMClip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emis7e</vt:lpstr>
      <vt:lpstr>Chapter 10</vt:lpstr>
      <vt:lpstr>“But How Do You Implement That Security?”</vt:lpstr>
      <vt:lpstr>PRIDE Design for Security</vt:lpstr>
      <vt:lpstr>Study Questions</vt:lpstr>
      <vt:lpstr>Q1: What Is the Goal of Information Systems Security?</vt:lpstr>
      <vt:lpstr>Examples of Threat/Loss</vt:lpstr>
      <vt:lpstr>What Are the Sources of Threats?</vt:lpstr>
      <vt:lpstr>What Types of Security Loss Exists?</vt:lpstr>
      <vt:lpstr>Incorrect Data Modification</vt:lpstr>
      <vt:lpstr>Faulty Service</vt:lpstr>
      <vt:lpstr>Loss of Infrastructure</vt:lpstr>
      <vt:lpstr>Goal of Information Systems Security</vt:lpstr>
      <vt:lpstr>Q2: How Big Is the Computer Security Problem?</vt:lpstr>
      <vt:lpstr>Computer Crime Costs by Attack Type</vt:lpstr>
      <vt:lpstr>Ponemon Study Findings (2014)</vt:lpstr>
      <vt:lpstr>Q3: How Should You Respond to Security Threats?</vt:lpstr>
      <vt:lpstr>Security Safeguards and the Five Components</vt:lpstr>
      <vt:lpstr>So What? New from Black Hat 2014</vt:lpstr>
      <vt:lpstr>Keynote Speaker Recommendations</vt:lpstr>
      <vt:lpstr>Hacking Smart Things</vt:lpstr>
      <vt:lpstr>Q4: How Should Organizations Respond to Security Threats?</vt:lpstr>
      <vt:lpstr>Q5: How Can Technical Safeguards Protect Against Security Threats?</vt:lpstr>
      <vt:lpstr>Technical safeguards</vt:lpstr>
      <vt:lpstr>Essence of https (SSL or TLS)</vt:lpstr>
      <vt:lpstr>Use of Multiple Firewalls</vt:lpstr>
      <vt:lpstr>Malware Types and Spyware and Adware Symptoms</vt:lpstr>
      <vt:lpstr>Malware Safeguards</vt:lpstr>
      <vt:lpstr>Design for Secure Applications</vt:lpstr>
      <vt:lpstr>Q6: How Can Data Safeguards Protect Against Security Threats?</vt:lpstr>
      <vt:lpstr>Q7: How Can Human Safeguards Protect Against Security Threats? </vt:lpstr>
      <vt:lpstr>Human Safeguards for Nonemployee Personnel</vt:lpstr>
      <vt:lpstr>Public Users</vt:lpstr>
      <vt:lpstr>Account Administration</vt:lpstr>
      <vt:lpstr>Sample Account Acknowledgment Form</vt:lpstr>
      <vt:lpstr>Systems Procedures</vt:lpstr>
      <vt:lpstr>Security Monitoring</vt:lpstr>
      <vt:lpstr>Security Monitoring (cont’d)</vt:lpstr>
      <vt:lpstr>Q8: How Should Organizations Respond to Security Incidents?</vt:lpstr>
      <vt:lpstr>How Does the Knowledge in This Chapter Help You?</vt:lpstr>
      <vt:lpstr>Ethics Guide: Hacking Smart Things</vt:lpstr>
      <vt:lpstr>Ethics Guide: Hacking Smart Things</vt:lpstr>
      <vt:lpstr>Guide: EMV to the Rescue</vt:lpstr>
      <vt:lpstr>Active Review</vt:lpstr>
      <vt:lpstr>Case Study 10: Hitting the Target </vt:lpstr>
      <vt:lpstr>Hitting the Target (cont’d)</vt:lpstr>
      <vt:lpstr>Hitting the Target (cont’d)</vt:lpstr>
      <vt:lpstr>How Did They Do It? </vt:lpstr>
      <vt:lpstr>Damage</vt:lpstr>
      <vt:lpstr>Damage (cont'd)</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2013-11-16T01:54:33Z</dcterms:created>
  <dcterms:modified xsi:type="dcterms:W3CDTF">2016-06-10T09:21:18Z</dcterms:modified>
</cp:coreProperties>
</file>

<file path=docProps/thumbnail.jpeg>
</file>